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57" r:id="rId3"/>
    <p:sldId id="259" r:id="rId4"/>
    <p:sldId id="260" r:id="rId5"/>
    <p:sldId id="307" r:id="rId6"/>
    <p:sldId id="261" r:id="rId7"/>
    <p:sldId id="262" r:id="rId8"/>
    <p:sldId id="263" r:id="rId9"/>
    <p:sldId id="270" r:id="rId10"/>
    <p:sldId id="272" r:id="rId11"/>
    <p:sldId id="273" r:id="rId12"/>
    <p:sldId id="291" r:id="rId13"/>
    <p:sldId id="302" r:id="rId14"/>
    <p:sldId id="287" r:id="rId15"/>
    <p:sldId id="286" r:id="rId1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87" d="100"/>
          <a:sy n="87" d="100"/>
        </p:scale>
        <p:origin x="198"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D6BFED-F50C-4931-AAA9-5B613B8A0B3A}" type="datetimeFigureOut">
              <a:rPr lang="ru-RU"/>
              <a:pPr>
                <a:defRPr/>
              </a:pPr>
              <a:t>27.12.2016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BF5A690-67EC-4C3D-86A9-57FC090CFF24}" type="slidenum">
              <a:rPr lang="ru-RU"/>
              <a:pPr>
                <a:defRPr/>
              </a:pPr>
              <a:t>‹#›</a:t>
            </a:fld>
            <a:endParaRPr lang="ru-RU"/>
          </a:p>
        </p:txBody>
      </p:sp>
    </p:spTree>
    <p:extLst>
      <p:ext uri="{BB962C8B-B14F-4D97-AF65-F5344CB8AC3E}">
        <p14:creationId xmlns:p14="http://schemas.microsoft.com/office/powerpoint/2010/main" xmlns="" val="126092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A0AC0-0957-40BB-8A07-8E808930A578}"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CE79A6-F348-499C-9EF4-1DBCA5119B22}"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9C3834-F0B7-4BFC-A7D1-5FBEAA143AEC}"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28B29-26E4-4C53-8BC2-5FC00DA819BB}"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C0C4E-0DF7-4A77-AA90-6E9061A9A81F}"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F435F-1C19-4C9C-AB25-F6EF71EE75EA}"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6F87D-147F-4F6D-869D-E5308EAC0237}"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99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09476-4384-44E6-AC0E-1125B621F9F3}"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2EA09-F91F-4837-8BA4-AFBA1DD277CB}"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AE86FC-F1CC-4DC2-9C80-1F0D54E71F8F}"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AE86FC-F1CC-4DC2-9C80-1F0D54E71F8F}"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BB9D3-66E6-4967-BD78-A222530EA3EC}"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E98BF-00D7-4688-B089-1B98CF7E7DBC}"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B8D97-27ED-43A0-BE28-C499A1EC4490}"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36A36-AB47-4ECB-98A3-864A6D9B3D19}" type="slidenum">
              <a:rPr lang="ru-RU" smtClean="0"/>
              <a:pPr fontAlgn="base">
                <a:spcBef>
                  <a:spcPct val="0"/>
                </a:spcBef>
                <a:spcAft>
                  <a:spcPct val="0"/>
                </a:spcAft>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1A5311F-9CC2-4BDA-B3F5-B535EA0C86C0}" type="datetimeFigureOut">
              <a:rPr lang="ru-RU"/>
              <a:pPr>
                <a:defRPr/>
              </a:pPr>
              <a:t>27.12.2016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7735F3-3A54-451B-866F-2BDEA11A10D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18A796-6191-4C50-AFED-581CF050E9A0}" type="datetimeFigureOut">
              <a:rPr lang="ru-RU"/>
              <a:pPr>
                <a:defRPr/>
              </a:pPr>
              <a:t>27.12.2016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A09E4B-DF11-4D55-974D-8794C053A1A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EA9FB4-7836-4E3D-9CFA-FBF40999F3AC}" type="datetimeFigureOut">
              <a:rPr lang="ru-RU"/>
              <a:pPr>
                <a:defRPr/>
              </a:pPr>
              <a:t>27.12.2016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D643B5-F929-4E06-B036-3A60E054362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6663520-246C-4006-8363-CB9662952FD2}" type="datetimeFigureOut">
              <a:rPr lang="ru-RU"/>
              <a:pPr>
                <a:defRPr/>
              </a:pPr>
              <a:t>27.12.2016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101388-80F7-4618-8B82-4D2F34A7C1F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A44611D-58A0-4255-8343-0D0F3794A8D9}" type="datetimeFigureOut">
              <a:rPr lang="ru-RU"/>
              <a:pPr>
                <a:defRPr/>
              </a:pPr>
              <a:t>27.12.2016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F30AAC-68C5-429F-BA6B-69EB4C4364D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BAE9CDE-D29F-4354-A5C1-B4E2FB4948CC}" type="datetimeFigureOut">
              <a:rPr lang="ru-RU"/>
              <a:pPr>
                <a:defRPr/>
              </a:pPr>
              <a:t>27.12.2016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BDD97C4-647D-4F74-A21F-E6FE8CCE8D5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D74A013-8810-460D-ADE3-53196EB5AF08}" type="datetimeFigureOut">
              <a:rPr lang="ru-RU"/>
              <a:pPr>
                <a:defRPr/>
              </a:pPr>
              <a:t>27.12.2016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9D3851C-FF51-4FBB-8C6C-8A6A7AD0CFA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A645E6D-98E9-432D-BE0A-2FA616C300A9}" type="datetimeFigureOut">
              <a:rPr lang="ru-RU"/>
              <a:pPr>
                <a:defRPr/>
              </a:pPr>
              <a:t>27.12.2016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5BCAE3-D67F-4C6F-98BE-9ADC1C1A3EF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799C646-6FF3-4F7E-8CCC-69CAACC2137B}" type="datetimeFigureOut">
              <a:rPr lang="ru-RU"/>
              <a:pPr>
                <a:defRPr/>
              </a:pPr>
              <a:t>27.12.2016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CA4BB03-6629-4006-83D1-DAC80470CD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7139A89-E2F2-43E1-AF3E-94B0FB9460EA}" type="datetimeFigureOut">
              <a:rPr lang="ru-RU"/>
              <a:pPr>
                <a:defRPr/>
              </a:pPr>
              <a:t>27.12.2016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4FA010-A79D-491E-B4A3-C513BB8C658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D9799DF-6C8B-46C0-B1BF-294F86E68A08}" type="datetimeFigureOut">
              <a:rPr lang="ru-RU"/>
              <a:pPr>
                <a:defRPr/>
              </a:pPr>
              <a:t>27.12.2016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EA45824-10E9-4A71-9D3B-6CED8CDDDDF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D12B44B-8A1B-4357-8B72-D1088D87B446}" type="datetimeFigureOut">
              <a:rPr lang="ru-RU"/>
              <a:pPr>
                <a:defRPr/>
              </a:pPr>
              <a:t>27.12.2016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AA9033-2936-4D1B-AD6D-0443CAC50AF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681038" y="-529563"/>
            <a:ext cx="10515600" cy="4024312"/>
          </a:xfrm>
        </p:spPr>
        <p:txBody>
          <a:bodyPr rtlCol="0">
            <a:noAutofit/>
          </a:bodyPr>
          <a:lstStyle/>
          <a:p>
            <a:pPr algn="ctr" eaLnBrk="1" fontAlgn="auto" hangingPunct="1">
              <a:spcAft>
                <a:spcPts val="0"/>
              </a:spcAft>
              <a:defRPr/>
            </a:pPr>
            <a:r>
              <a:rPr lang="ru-RU" sz="3200" b="1" dirty="0" smtClean="0">
                <a:solidFill>
                  <a:srgbClr val="7030A0"/>
                </a:solidFill>
                <a:latin typeface="Georgia" panose="02040502050405020303" pitchFamily="18" charset="0"/>
                <a:cs typeface="Courier New" panose="02070309020205020404" pitchFamily="49" charset="0"/>
              </a:rPr>
              <a:t>21 </a:t>
            </a:r>
            <a:r>
              <a:rPr lang="ru-RU" sz="3200" b="1" dirty="0" err="1">
                <a:solidFill>
                  <a:srgbClr val="7030A0"/>
                </a:solidFill>
                <a:latin typeface="Georgia" panose="02040502050405020303" pitchFamily="18" charset="0"/>
                <a:cs typeface="Courier New" panose="02070309020205020404" pitchFamily="49" charset="0"/>
              </a:rPr>
              <a:t>ғасыр</a:t>
            </a:r>
            <a:r>
              <a:rPr lang="ru-RU" sz="3200" b="1" dirty="0">
                <a:solidFill>
                  <a:srgbClr val="7030A0"/>
                </a:solidFill>
                <a:latin typeface="Georgia" panose="02040502050405020303" pitchFamily="18" charset="0"/>
                <a:cs typeface="Courier New" panose="02070309020205020404" pitchFamily="49" charset="0"/>
              </a:rPr>
              <a:t> </a:t>
            </a:r>
            <a:r>
              <a:rPr lang="ru-RU" sz="3200" b="1" dirty="0" err="1">
                <a:solidFill>
                  <a:srgbClr val="7030A0"/>
                </a:solidFill>
                <a:latin typeface="Georgia" panose="02040502050405020303" pitchFamily="18" charset="0"/>
                <a:cs typeface="Courier New" panose="02070309020205020404" pitchFamily="49" charset="0"/>
              </a:rPr>
              <a:t>ата-аналарының</a:t>
            </a:r>
            <a:r>
              <a:rPr lang="ru-RU" sz="3200" b="1" dirty="0">
                <a:solidFill>
                  <a:srgbClr val="7030A0"/>
                </a:solidFill>
                <a:latin typeface="Georgia" panose="02040502050405020303" pitchFamily="18" charset="0"/>
                <a:cs typeface="Courier New" panose="02070309020205020404" pitchFamily="49" charset="0"/>
              </a:rPr>
              <a:t> </a:t>
            </a:r>
            <a:r>
              <a:rPr lang="ru-RU" sz="3200" b="1" dirty="0" smtClean="0">
                <a:solidFill>
                  <a:srgbClr val="7030A0"/>
                </a:solidFill>
                <a:latin typeface="Georgia" panose="02040502050405020303" pitchFamily="18" charset="0"/>
                <a:cs typeface="Courier New" panose="02070309020205020404" pitchFamily="49" charset="0"/>
              </a:rPr>
              <a:t/>
            </a:r>
            <a:br>
              <a:rPr lang="ru-RU" sz="3200" b="1" dirty="0" smtClean="0">
                <a:solidFill>
                  <a:srgbClr val="7030A0"/>
                </a:solidFill>
                <a:latin typeface="Georgia" panose="02040502050405020303" pitchFamily="18" charset="0"/>
                <a:cs typeface="Courier New" panose="02070309020205020404" pitchFamily="49" charset="0"/>
              </a:rPr>
            </a:br>
            <a:r>
              <a:rPr lang="ru-RU" sz="3200" b="1" dirty="0" smtClean="0">
                <a:solidFill>
                  <a:srgbClr val="7030A0"/>
                </a:solidFill>
                <a:latin typeface="Georgia" panose="02040502050405020303" pitchFamily="18" charset="0"/>
                <a:cs typeface="Courier New" panose="02070309020205020404" pitchFamily="49" charset="0"/>
              </a:rPr>
              <a:t>«</a:t>
            </a:r>
            <a:r>
              <a:rPr lang="ru-RU" sz="3200" b="1" dirty="0" err="1">
                <a:solidFill>
                  <a:srgbClr val="7030A0"/>
                </a:solidFill>
                <a:latin typeface="Georgia" panose="02040502050405020303" pitchFamily="18" charset="0"/>
                <a:cs typeface="Courier New" panose="02070309020205020404" pitchFamily="49" charset="0"/>
              </a:rPr>
              <a:t>Өз</a:t>
            </a:r>
            <a:r>
              <a:rPr lang="ru-RU" sz="3200" b="1" dirty="0">
                <a:solidFill>
                  <a:srgbClr val="7030A0"/>
                </a:solidFill>
                <a:latin typeface="Georgia" panose="02040502050405020303" pitchFamily="18" charset="0"/>
                <a:cs typeface="Courier New" panose="02070309020205020404" pitchFamily="49" charset="0"/>
              </a:rPr>
              <a:t> </a:t>
            </a:r>
            <a:r>
              <a:rPr lang="ru-RU" sz="3200" b="1" dirty="0" err="1">
                <a:solidFill>
                  <a:srgbClr val="7030A0"/>
                </a:solidFill>
                <a:latin typeface="Georgia" panose="02040502050405020303" pitchFamily="18" charset="0"/>
                <a:cs typeface="Courier New" panose="02070309020205020404" pitchFamily="49" charset="0"/>
              </a:rPr>
              <a:t>балаңа</a:t>
            </a:r>
            <a:r>
              <a:rPr lang="ru-RU" sz="3200" b="1" dirty="0">
                <a:solidFill>
                  <a:srgbClr val="7030A0"/>
                </a:solidFill>
                <a:latin typeface="Georgia" panose="02040502050405020303" pitchFamily="18" charset="0"/>
                <a:cs typeface="Courier New" panose="02070309020205020404" pitchFamily="49" charset="0"/>
              </a:rPr>
              <a:t> </a:t>
            </a:r>
            <a:r>
              <a:rPr lang="ru-RU" sz="3200" b="1" dirty="0" err="1">
                <a:solidFill>
                  <a:srgbClr val="7030A0"/>
                </a:solidFill>
                <a:latin typeface="Georgia" panose="02040502050405020303" pitchFamily="18" charset="0"/>
                <a:cs typeface="Courier New" panose="02070309020205020404" pitchFamily="49" charset="0"/>
              </a:rPr>
              <a:t>үлгі</a:t>
            </a:r>
            <a:r>
              <a:rPr lang="ru-RU" sz="3200" b="1" dirty="0">
                <a:solidFill>
                  <a:srgbClr val="7030A0"/>
                </a:solidFill>
                <a:latin typeface="Georgia" panose="02040502050405020303" pitchFamily="18" charset="0"/>
                <a:cs typeface="Courier New" panose="02070309020205020404" pitchFamily="49" charset="0"/>
              </a:rPr>
              <a:t> </a:t>
            </a:r>
            <a:r>
              <a:rPr lang="ru-RU" sz="3200" b="1" dirty="0" smtClean="0">
                <a:solidFill>
                  <a:srgbClr val="7030A0"/>
                </a:solidFill>
                <a:latin typeface="Georgia" panose="02040502050405020303" pitchFamily="18" charset="0"/>
                <a:cs typeface="Courier New" panose="02070309020205020404" pitchFamily="49" charset="0"/>
              </a:rPr>
              <a:t>бол» </a:t>
            </a:r>
            <a:r>
              <a:rPr lang="ru-RU" sz="3200" b="1" dirty="0" err="1">
                <a:solidFill>
                  <a:srgbClr val="7030A0"/>
                </a:solidFill>
                <a:latin typeface="Georgia" panose="02040502050405020303" pitchFamily="18" charset="0"/>
                <a:cs typeface="Courier New" panose="02070309020205020404" pitchFamily="49" charset="0"/>
              </a:rPr>
              <a:t>тақырыбындағы</a:t>
            </a:r>
            <a:r>
              <a:rPr lang="ru-RU" sz="3200" b="1" dirty="0">
                <a:solidFill>
                  <a:srgbClr val="7030A0"/>
                </a:solidFill>
                <a:latin typeface="Georgia" panose="02040502050405020303" pitchFamily="18" charset="0"/>
                <a:cs typeface="Courier New" panose="02070309020205020404" pitchFamily="49" charset="0"/>
              </a:rPr>
              <a:t>   </a:t>
            </a:r>
            <a:r>
              <a:rPr lang="ru-RU" sz="3200" b="1" dirty="0" err="1">
                <a:solidFill>
                  <a:srgbClr val="7030A0"/>
                </a:solidFill>
                <a:latin typeface="Georgia" panose="02040502050405020303" pitchFamily="18" charset="0"/>
                <a:cs typeface="Courier New" panose="02070309020205020404" pitchFamily="49" charset="0"/>
              </a:rPr>
              <a:t>Республикалық</a:t>
            </a:r>
            <a:r>
              <a:rPr lang="ru-RU" sz="3200" b="1" dirty="0">
                <a:solidFill>
                  <a:srgbClr val="7030A0"/>
                </a:solidFill>
                <a:latin typeface="Georgia" panose="02040502050405020303" pitchFamily="18" charset="0"/>
                <a:cs typeface="Courier New" panose="02070309020205020404" pitchFamily="49" charset="0"/>
              </a:rPr>
              <a:t> </a:t>
            </a:r>
            <a:r>
              <a:rPr lang="ru-RU" sz="3200" b="1" dirty="0" err="1">
                <a:solidFill>
                  <a:srgbClr val="7030A0"/>
                </a:solidFill>
                <a:latin typeface="Georgia" panose="02040502050405020303" pitchFamily="18" charset="0"/>
                <a:cs typeface="Courier New" panose="02070309020205020404" pitchFamily="49" charset="0"/>
              </a:rPr>
              <a:t>ата-аналар</a:t>
            </a:r>
            <a:r>
              <a:rPr lang="ru-RU" sz="3200" b="1" dirty="0">
                <a:solidFill>
                  <a:srgbClr val="7030A0"/>
                </a:solidFill>
                <a:latin typeface="Georgia" panose="02040502050405020303" pitchFamily="18" charset="0"/>
                <a:cs typeface="Courier New" panose="02070309020205020404" pitchFamily="49" charset="0"/>
              </a:rPr>
              <a:t> </a:t>
            </a:r>
            <a:r>
              <a:rPr lang="ru-RU" sz="3200" b="1" dirty="0" err="1" smtClean="0">
                <a:solidFill>
                  <a:srgbClr val="7030A0"/>
                </a:solidFill>
                <a:latin typeface="Georgia" panose="02040502050405020303" pitchFamily="18" charset="0"/>
                <a:cs typeface="Courier New" panose="02070309020205020404" pitchFamily="49" charset="0"/>
              </a:rPr>
              <a:t>конференциясы</a:t>
            </a:r>
            <a:r>
              <a:rPr lang="ru-RU" sz="3200" b="1" dirty="0" smtClean="0">
                <a:solidFill>
                  <a:srgbClr val="7030A0"/>
                </a:solidFill>
                <a:latin typeface="Georgia" panose="02040502050405020303" pitchFamily="18" charset="0"/>
                <a:cs typeface="Courier New" panose="02070309020205020404" pitchFamily="49" charset="0"/>
              </a:rPr>
              <a:t/>
            </a:r>
            <a:br>
              <a:rPr lang="ru-RU" sz="3200" b="1" dirty="0" smtClean="0">
                <a:solidFill>
                  <a:srgbClr val="7030A0"/>
                </a:solidFill>
                <a:latin typeface="Georgia" panose="02040502050405020303" pitchFamily="18" charset="0"/>
                <a:cs typeface="Courier New" panose="02070309020205020404" pitchFamily="49" charset="0"/>
              </a:rPr>
            </a:br>
            <a:r>
              <a:rPr lang="ru-RU" sz="3200" b="1" dirty="0" smtClean="0">
                <a:solidFill>
                  <a:srgbClr val="7030A0"/>
                </a:solidFill>
                <a:latin typeface="Georgia" panose="02040502050405020303" pitchFamily="18" charset="0"/>
                <a:cs typeface="Courier New" panose="02070309020205020404" pitchFamily="49" charset="0"/>
              </a:rPr>
              <a:t> </a:t>
            </a:r>
            <a:r>
              <a:rPr lang="ru-RU" sz="3200" b="1" i="1" dirty="0" smtClean="0">
                <a:solidFill>
                  <a:schemeClr val="accent6">
                    <a:lumMod val="50000"/>
                  </a:schemeClr>
                </a:solidFill>
                <a:latin typeface="Georgia" panose="02040502050405020303" pitchFamily="18" charset="0"/>
                <a:cs typeface="Courier New" panose="02070309020205020404" pitchFamily="49" charset="0"/>
              </a:rPr>
              <a:t/>
            </a:r>
            <a:br>
              <a:rPr lang="ru-RU" sz="3200" b="1" i="1" dirty="0" smtClean="0">
                <a:solidFill>
                  <a:schemeClr val="accent6">
                    <a:lumMod val="50000"/>
                  </a:schemeClr>
                </a:solidFill>
                <a:latin typeface="Georgia" panose="02040502050405020303" pitchFamily="18" charset="0"/>
                <a:cs typeface="Courier New" panose="02070309020205020404" pitchFamily="49" charset="0"/>
              </a:rPr>
            </a:br>
            <a:r>
              <a:rPr lang="ru-RU" sz="3600" b="1" dirty="0">
                <a:solidFill>
                  <a:srgbClr val="C00000"/>
                </a:solidFill>
                <a:latin typeface="Georgia" panose="02040502050405020303" pitchFamily="18" charset="0"/>
                <a:cs typeface="Courier New" panose="02070309020205020404" pitchFamily="49" charset="0"/>
              </a:rPr>
              <a:t>«</a:t>
            </a:r>
            <a:r>
              <a:rPr lang="ru-RU" sz="3600" b="1" dirty="0" err="1">
                <a:solidFill>
                  <a:srgbClr val="C00000"/>
                </a:solidFill>
                <a:latin typeface="Georgia" panose="02040502050405020303" pitchFamily="18" charset="0"/>
                <a:cs typeface="Courier New" panose="02070309020205020404" pitchFamily="49" charset="0"/>
              </a:rPr>
              <a:t>Бірінші</a:t>
            </a:r>
            <a:r>
              <a:rPr lang="ru-RU" sz="3600" b="1" dirty="0">
                <a:solidFill>
                  <a:srgbClr val="C00000"/>
                </a:solidFill>
                <a:latin typeface="Georgia" panose="02040502050405020303" pitchFamily="18" charset="0"/>
                <a:cs typeface="Courier New" panose="02070309020205020404" pitchFamily="49" charset="0"/>
              </a:rPr>
              <a:t> </a:t>
            </a:r>
            <a:r>
              <a:rPr lang="ru-RU" sz="3600" b="1" dirty="0" err="1">
                <a:solidFill>
                  <a:srgbClr val="C00000"/>
                </a:solidFill>
                <a:latin typeface="Georgia" panose="02040502050405020303" pitchFamily="18" charset="0"/>
                <a:cs typeface="Courier New" panose="02070309020205020404" pitchFamily="49" charset="0"/>
              </a:rPr>
              <a:t>сынып</a:t>
            </a:r>
            <a:r>
              <a:rPr lang="ru-RU" sz="3600" b="1" dirty="0">
                <a:solidFill>
                  <a:srgbClr val="C00000"/>
                </a:solidFill>
                <a:latin typeface="Georgia" panose="02040502050405020303" pitchFamily="18" charset="0"/>
                <a:cs typeface="Courier New" panose="02070309020205020404" pitchFamily="49" charset="0"/>
              </a:rPr>
              <a:t> </a:t>
            </a:r>
            <a:r>
              <a:rPr lang="ru-RU" sz="3600" b="1" dirty="0" err="1">
                <a:solidFill>
                  <a:srgbClr val="C00000"/>
                </a:solidFill>
                <a:latin typeface="Georgia" panose="02040502050405020303" pitchFamily="18" charset="0"/>
                <a:cs typeface="Courier New" panose="02070309020205020404" pitchFamily="49" charset="0"/>
              </a:rPr>
              <a:t>оқушыларының</a:t>
            </a:r>
            <a:r>
              <a:rPr lang="ru-RU" sz="3600" b="1" dirty="0">
                <a:solidFill>
                  <a:srgbClr val="C00000"/>
                </a:solidFill>
                <a:latin typeface="Georgia" panose="02040502050405020303" pitchFamily="18" charset="0"/>
                <a:cs typeface="Courier New" panose="02070309020205020404" pitchFamily="49" charset="0"/>
              </a:rPr>
              <a:t> </a:t>
            </a:r>
            <a:r>
              <a:rPr lang="ru-RU" sz="3600" b="1" dirty="0" smtClean="0">
                <a:solidFill>
                  <a:srgbClr val="C00000"/>
                </a:solidFill>
                <a:latin typeface="Georgia" panose="02040502050405020303" pitchFamily="18" charset="0"/>
                <a:cs typeface="Courier New" panose="02070309020205020404" pitchFamily="49" charset="0"/>
              </a:rPr>
              <a:t/>
            </a:r>
            <a:br>
              <a:rPr lang="ru-RU" sz="3600" b="1" dirty="0" smtClean="0">
                <a:solidFill>
                  <a:srgbClr val="C00000"/>
                </a:solidFill>
                <a:latin typeface="Georgia" panose="02040502050405020303" pitchFamily="18" charset="0"/>
                <a:cs typeface="Courier New" panose="02070309020205020404" pitchFamily="49" charset="0"/>
              </a:rPr>
            </a:br>
            <a:r>
              <a:rPr lang="ru-RU" sz="3600" b="1" dirty="0" err="1" smtClean="0">
                <a:solidFill>
                  <a:srgbClr val="C00000"/>
                </a:solidFill>
                <a:latin typeface="Georgia" panose="02040502050405020303" pitchFamily="18" charset="0"/>
                <a:cs typeface="Courier New" panose="02070309020205020404" pitchFamily="49" charset="0"/>
              </a:rPr>
              <a:t>ата-аналарына</a:t>
            </a:r>
            <a:r>
              <a:rPr lang="ru-RU" sz="3600" b="1" dirty="0" smtClean="0">
                <a:solidFill>
                  <a:srgbClr val="C00000"/>
                </a:solidFill>
                <a:latin typeface="Georgia" panose="02040502050405020303" pitchFamily="18" charset="0"/>
                <a:cs typeface="Courier New" panose="02070309020205020404" pitchFamily="49" charset="0"/>
              </a:rPr>
              <a:t> </a:t>
            </a:r>
            <a:r>
              <a:rPr lang="ru-RU" sz="3600" b="1" dirty="0" err="1">
                <a:solidFill>
                  <a:srgbClr val="C00000"/>
                </a:solidFill>
                <a:latin typeface="Georgia" panose="02040502050405020303" pitchFamily="18" charset="0"/>
                <a:cs typeface="Courier New" panose="02070309020205020404" pitchFamily="49" charset="0"/>
              </a:rPr>
              <a:t>психологиялық</a:t>
            </a:r>
            <a:r>
              <a:rPr lang="ru-RU" sz="3600" b="1" dirty="0">
                <a:solidFill>
                  <a:srgbClr val="C00000"/>
                </a:solidFill>
                <a:latin typeface="Georgia" panose="02040502050405020303" pitchFamily="18" charset="0"/>
                <a:cs typeface="Courier New" panose="02070309020205020404" pitchFamily="49" charset="0"/>
              </a:rPr>
              <a:t> </a:t>
            </a:r>
            <a:r>
              <a:rPr lang="ru-RU" sz="3600" b="1" dirty="0" err="1">
                <a:solidFill>
                  <a:srgbClr val="C00000"/>
                </a:solidFill>
                <a:latin typeface="Georgia" panose="02040502050405020303" pitchFamily="18" charset="0"/>
                <a:cs typeface="Courier New" panose="02070309020205020404" pitchFamily="49" charset="0"/>
              </a:rPr>
              <a:t>көмек</a:t>
            </a:r>
            <a:r>
              <a:rPr lang="ru-RU" sz="3600" b="1" dirty="0">
                <a:solidFill>
                  <a:srgbClr val="C00000"/>
                </a:solidFill>
                <a:latin typeface="Georgia" panose="02040502050405020303" pitchFamily="18" charset="0"/>
                <a:cs typeface="Courier New" panose="02070309020205020404" pitchFamily="49" charset="0"/>
              </a:rPr>
              <a:t>»</a:t>
            </a:r>
            <a:endParaRPr lang="ru-RU" sz="3600" b="1" dirty="0">
              <a:solidFill>
                <a:srgbClr val="C00000"/>
              </a:solidFill>
              <a:latin typeface="Georgia" panose="02040502050405020303" pitchFamily="18" charset="0"/>
              <a:cs typeface="Arial" pitchFamily="34" charset="0"/>
            </a:endParaRPr>
          </a:p>
        </p:txBody>
      </p:sp>
      <p:sp>
        <p:nvSpPr>
          <p:cNvPr id="2051" name="TextBox 8"/>
          <p:cNvSpPr txBox="1">
            <a:spLocks noChangeArrowheads="1"/>
          </p:cNvSpPr>
          <p:nvPr/>
        </p:nvSpPr>
        <p:spPr bwMode="auto">
          <a:xfrm>
            <a:off x="8761413" y="5900058"/>
            <a:ext cx="2995612" cy="430887"/>
          </a:xfrm>
          <a:prstGeom prst="rect">
            <a:avLst/>
          </a:prstGeom>
          <a:noFill/>
          <a:ln w="9525">
            <a:noFill/>
            <a:miter lim="800000"/>
            <a:headEnd/>
            <a:tailEnd/>
          </a:ln>
        </p:spPr>
        <p:txBody>
          <a:bodyPr wrap="square">
            <a:spAutoFit/>
          </a:bodyPr>
          <a:lstStyle/>
          <a:p>
            <a:pPr algn="ctr"/>
            <a:r>
              <a:rPr lang="en-US" sz="1100" b="1" dirty="0" smtClean="0">
                <a:solidFill>
                  <a:srgbClr val="000000"/>
                </a:solidFill>
              </a:rPr>
              <a:t>  </a:t>
            </a:r>
            <a:r>
              <a:rPr lang="ru-RU" sz="1100" b="1" dirty="0" smtClean="0">
                <a:solidFill>
                  <a:srgbClr val="000000"/>
                </a:solidFill>
              </a:rPr>
              <a:t>Отбасылық Тәрбиелеу Институты, Астана қ. </a:t>
            </a:r>
            <a:endParaRPr lang="ru-RU" sz="1100" b="1" dirty="0">
              <a:solidFill>
                <a:srgbClr val="000000"/>
              </a:solidFill>
            </a:endParaRPr>
          </a:p>
        </p:txBody>
      </p:sp>
      <p:pic>
        <p:nvPicPr>
          <p:cNvPr id="2052" name="Picture 1" descr="лого"/>
          <p:cNvPicPr>
            <a:picLocks noChangeAspect="1" noChangeArrowheads="1"/>
          </p:cNvPicPr>
          <p:nvPr/>
        </p:nvPicPr>
        <p:blipFill>
          <a:blip r:embed="rId3" cstate="print"/>
          <a:srcRect/>
          <a:stretch>
            <a:fillRect/>
          </a:stretch>
        </p:blipFill>
        <p:spPr bwMode="auto">
          <a:xfrm>
            <a:off x="5259161" y="4041322"/>
            <a:ext cx="2098675" cy="1606550"/>
          </a:xfrm>
          <a:prstGeom prst="rect">
            <a:avLst/>
          </a:prstGeom>
          <a:noFill/>
          <a:ln w="9525">
            <a:noFill/>
            <a:miter lim="800000"/>
            <a:headEnd/>
            <a:tailEnd/>
          </a:ln>
        </p:spPr>
      </p:pic>
      <p:pic>
        <p:nvPicPr>
          <p:cNvPr id="2053" name="Рисунок 1" descr="лого"/>
          <p:cNvPicPr>
            <a:picLocks noChangeAspect="1" noChangeArrowheads="1"/>
          </p:cNvPicPr>
          <p:nvPr/>
        </p:nvPicPr>
        <p:blipFill>
          <a:blip r:embed="rId4" cstate="print">
            <a:clrChange>
              <a:clrFrom>
                <a:srgbClr val="FFFFFF"/>
              </a:clrFrom>
              <a:clrTo>
                <a:srgbClr val="FFFFFF">
                  <a:alpha val="0"/>
                </a:srgbClr>
              </a:clrTo>
            </a:clrChange>
          </a:blip>
          <a:srcRect l="7535" t="5977" r="10617" b="28979"/>
          <a:stretch>
            <a:fillRect/>
          </a:stretch>
        </p:blipFill>
        <p:spPr bwMode="auto">
          <a:xfrm>
            <a:off x="908050" y="4187825"/>
            <a:ext cx="1911350" cy="1304925"/>
          </a:xfrm>
          <a:prstGeom prst="rect">
            <a:avLst/>
          </a:prstGeom>
          <a:noFill/>
          <a:ln w="9525">
            <a:noFill/>
            <a:miter lim="800000"/>
            <a:headEnd/>
            <a:tailEnd/>
          </a:ln>
        </p:spPr>
      </p:pic>
      <p:pic>
        <p:nvPicPr>
          <p:cNvPr id="2054" name="Picture 3" descr="лого"/>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96917" y="3950381"/>
            <a:ext cx="842962" cy="1633537"/>
          </a:xfrm>
          <a:prstGeom prst="rect">
            <a:avLst/>
          </a:prstGeom>
          <a:noFill/>
          <a:ln w="9525">
            <a:noFill/>
            <a:miter lim="800000"/>
            <a:headEnd/>
            <a:tailEnd/>
          </a:ln>
        </p:spPr>
      </p:pic>
      <p:sp>
        <p:nvSpPr>
          <p:cNvPr id="2055" name="Прямоугольник 14"/>
          <p:cNvSpPr>
            <a:spLocks noChangeArrowheads="1"/>
          </p:cNvSpPr>
          <p:nvPr/>
        </p:nvSpPr>
        <p:spPr bwMode="auto">
          <a:xfrm>
            <a:off x="350838" y="5727700"/>
            <a:ext cx="2833687" cy="430887"/>
          </a:xfrm>
          <a:prstGeom prst="rect">
            <a:avLst/>
          </a:prstGeom>
          <a:noFill/>
          <a:ln w="9525">
            <a:noFill/>
            <a:miter lim="800000"/>
            <a:headEnd/>
            <a:tailEnd/>
          </a:ln>
        </p:spPr>
        <p:txBody>
          <a:bodyPr>
            <a:spAutoFit/>
          </a:bodyPr>
          <a:lstStyle/>
          <a:p>
            <a:pPr algn="ctr"/>
            <a:r>
              <a:rPr lang="kk-KZ" sz="1100" b="1" dirty="0" smtClean="0">
                <a:solidFill>
                  <a:srgbClr val="000000"/>
                </a:solidFill>
              </a:rPr>
              <a:t>ҚАЗАҚСТАН РЕСПУБЛИКАСЫ БІЛІМ ЖӘНЕ ҒЫЛЫМ МИНИСТРЛІГІ</a:t>
            </a:r>
            <a:endParaRPr lang="ru-RU" sz="1100" b="1" dirty="0">
              <a:solidFill>
                <a:srgbClr val="000000"/>
              </a:solidFill>
            </a:endParaRPr>
          </a:p>
        </p:txBody>
      </p:sp>
      <p:sp>
        <p:nvSpPr>
          <p:cNvPr id="2056" name="Прямоугольник 19"/>
          <p:cNvSpPr>
            <a:spLocks noChangeArrowheads="1"/>
          </p:cNvSpPr>
          <p:nvPr/>
        </p:nvSpPr>
        <p:spPr bwMode="auto">
          <a:xfrm>
            <a:off x="5068888" y="5900058"/>
            <a:ext cx="2257425" cy="461665"/>
          </a:xfrm>
          <a:prstGeom prst="rect">
            <a:avLst/>
          </a:prstGeom>
          <a:noFill/>
          <a:ln w="9525">
            <a:noFill/>
            <a:miter lim="800000"/>
            <a:headEnd/>
            <a:tailEnd/>
          </a:ln>
        </p:spPr>
        <p:txBody>
          <a:bodyPr wrap="square">
            <a:spAutoFit/>
          </a:bodyPr>
          <a:lstStyle/>
          <a:p>
            <a:pPr algn="ctr"/>
            <a:r>
              <a:rPr lang="ru-RU" sz="1200" b="1" dirty="0" smtClean="0">
                <a:latin typeface="Calibri" pitchFamily="34" charset="0"/>
              </a:rPr>
              <a:t> «</a:t>
            </a:r>
            <a:r>
              <a:rPr lang="ru-RU" sz="1200" b="1" dirty="0">
                <a:solidFill>
                  <a:srgbClr val="000000"/>
                </a:solidFill>
              </a:rPr>
              <a:t>НҰР ОТАН</a:t>
            </a:r>
            <a:r>
              <a:rPr lang="ru-RU" sz="1200" b="1" dirty="0" smtClean="0">
                <a:latin typeface="Calibri" pitchFamily="34" charset="0"/>
              </a:rPr>
              <a:t>» </a:t>
            </a:r>
          </a:p>
          <a:p>
            <a:pPr algn="ctr"/>
            <a:r>
              <a:rPr lang="ru-RU" sz="1200" b="1" dirty="0" smtClean="0">
                <a:latin typeface="Calibri" pitchFamily="34" charset="0"/>
              </a:rPr>
              <a:t> ПАРТИЯСЫ</a:t>
            </a:r>
            <a:endParaRPr lang="ru-RU" sz="12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lgn="ctr" eaLnBrk="1" hangingPunct="1"/>
            <a:r>
              <a:rPr lang="ru-RU" sz="4200" b="1" dirty="0" smtClean="0">
                <a:solidFill>
                  <a:srgbClr val="C00000"/>
                </a:solidFill>
                <a:latin typeface="Georgia" pitchFamily="18" charset="0"/>
              </a:rPr>
              <a:t>ҮШІНШІ ҚАТЕЛІК: </a:t>
            </a:r>
            <a:br>
              <a:rPr lang="ru-RU" sz="4200" b="1" dirty="0" smtClean="0">
                <a:solidFill>
                  <a:srgbClr val="C00000"/>
                </a:solidFill>
                <a:latin typeface="Georgia" pitchFamily="18" charset="0"/>
              </a:rPr>
            </a:br>
            <a:r>
              <a:rPr lang="ru-RU" sz="4200" b="1" dirty="0" smtClean="0">
                <a:solidFill>
                  <a:srgbClr val="C00000"/>
                </a:solidFill>
                <a:latin typeface="Georgia" pitchFamily="18" charset="0"/>
              </a:rPr>
              <a:t>«ықпал етуші ортаның» бөлінуі </a:t>
            </a:r>
            <a:endParaRPr lang="ru-RU" sz="4200" b="1" dirty="0" smtClean="0">
              <a:solidFill>
                <a:srgbClr val="002060"/>
              </a:solidFill>
              <a:latin typeface="Georgia" pitchFamily="18" charset="0"/>
            </a:endParaRPr>
          </a:p>
        </p:txBody>
      </p:sp>
      <p:pic>
        <p:nvPicPr>
          <p:cNvPr id="17411" name="Рисунок 2"/>
          <p:cNvPicPr>
            <a:picLocks noChangeAspect="1"/>
          </p:cNvPicPr>
          <p:nvPr/>
        </p:nvPicPr>
        <p:blipFill>
          <a:blip r:embed="rId4" cstate="print"/>
          <a:srcRect/>
          <a:stretch>
            <a:fillRect/>
          </a:stretch>
        </p:blipFill>
        <p:spPr bwMode="auto">
          <a:xfrm>
            <a:off x="298450" y="2632075"/>
            <a:ext cx="4762500" cy="2981325"/>
          </a:xfrm>
          <a:prstGeom prst="rect">
            <a:avLst/>
          </a:prstGeom>
          <a:noFill/>
          <a:ln w="9525">
            <a:noFill/>
            <a:miter lim="800000"/>
            <a:headEnd/>
            <a:tailEnd/>
          </a:ln>
        </p:spPr>
      </p:pic>
      <p:sp>
        <p:nvSpPr>
          <p:cNvPr id="17412" name="TextBox 3"/>
          <p:cNvSpPr txBox="1">
            <a:spLocks noChangeArrowheads="1"/>
          </p:cNvSpPr>
          <p:nvPr/>
        </p:nvSpPr>
        <p:spPr bwMode="auto">
          <a:xfrm>
            <a:off x="5258027" y="2163536"/>
            <a:ext cx="6448425" cy="4154984"/>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ru-RU" sz="2400" b="1" dirty="0" smtClean="0">
                <a:solidFill>
                  <a:srgbClr val="C00000"/>
                </a:solidFill>
              </a:rPr>
              <a:t>Кей жағдайда </a:t>
            </a:r>
            <a:r>
              <a:rPr lang="ru-RU" sz="2400" b="1" dirty="0" smtClean="0"/>
              <a:t>ата-аналар </a:t>
            </a:r>
            <a:r>
              <a:rPr lang="ru-RU" sz="2400" b="1" dirty="0" err="1" smtClean="0"/>
              <a:t>баланың</a:t>
            </a:r>
            <a:r>
              <a:rPr lang="ru-RU" sz="2400" b="1" dirty="0" smtClean="0"/>
              <a:t> тек</a:t>
            </a:r>
          </a:p>
          <a:p>
            <a:pPr algn="just"/>
            <a:r>
              <a:rPr lang="ru-RU" sz="2400" b="1" dirty="0" err="1" smtClean="0"/>
              <a:t>материалдық</a:t>
            </a:r>
            <a:r>
              <a:rPr lang="ru-RU" sz="2400" b="1" dirty="0" smtClean="0"/>
              <a:t> </a:t>
            </a:r>
            <a:r>
              <a:rPr lang="ru-RU" sz="2400" b="1" dirty="0" err="1" smtClean="0"/>
              <a:t>қажеттіліктерін</a:t>
            </a:r>
            <a:r>
              <a:rPr lang="ru-RU" sz="2400" b="1" dirty="0" smtClean="0"/>
              <a:t> </a:t>
            </a:r>
            <a:r>
              <a:rPr lang="ru-RU" sz="2400" b="1" dirty="0" err="1" smtClean="0"/>
              <a:t>қамтама-сыз</a:t>
            </a:r>
            <a:r>
              <a:rPr lang="ru-RU" sz="2400" b="1" dirty="0" smtClean="0"/>
              <a:t> </a:t>
            </a:r>
            <a:r>
              <a:rPr lang="ru-RU" sz="2400" b="1" dirty="0" err="1" smtClean="0"/>
              <a:t>етуді</a:t>
            </a:r>
            <a:r>
              <a:rPr lang="ru-RU" sz="2400" b="1" dirty="0" smtClean="0"/>
              <a:t> мойнына алып,  </a:t>
            </a:r>
            <a:r>
              <a:rPr lang="ru-RU" sz="2400" b="1" dirty="0" err="1" smtClean="0"/>
              <a:t>негізгі</a:t>
            </a:r>
            <a:r>
              <a:rPr lang="ru-RU" sz="2400" b="1" dirty="0"/>
              <a:t> </a:t>
            </a:r>
            <a:r>
              <a:rPr lang="ru-RU" sz="2400" b="1" dirty="0" err="1" smtClean="0"/>
              <a:t>тәрбиені</a:t>
            </a:r>
            <a:r>
              <a:rPr lang="ru-RU" sz="2400" b="1" dirty="0" smtClean="0"/>
              <a:t> мектеп беруі тиіс деп ойлайды. </a:t>
            </a:r>
            <a:endParaRPr lang="ru-RU" sz="2400" b="1" dirty="0"/>
          </a:p>
          <a:p>
            <a:pPr marL="342900" indent="-342900" algn="just">
              <a:buFont typeface="Wingdings" pitchFamily="2" charset="2"/>
              <a:buChar char="Ø"/>
            </a:pPr>
            <a:r>
              <a:rPr lang="ru-RU" sz="2400" b="1" dirty="0" smtClean="0">
                <a:solidFill>
                  <a:srgbClr val="C00000"/>
                </a:solidFill>
              </a:rPr>
              <a:t>Нәтижесінде </a:t>
            </a:r>
            <a:r>
              <a:rPr lang="ru-RU" sz="2400" b="1" dirty="0" smtClean="0"/>
              <a:t>бала өмірінде отбасылық тәрбиеден бос кеңістік пайда болады. </a:t>
            </a:r>
            <a:endParaRPr lang="ru-RU" sz="2400" b="1" dirty="0"/>
          </a:p>
          <a:p>
            <a:pPr marL="342900" indent="-342900" algn="just">
              <a:buFont typeface="Wingdings" pitchFamily="2" charset="2"/>
              <a:buChar char="Ø"/>
            </a:pPr>
            <a:r>
              <a:rPr lang="ru-RU" sz="2400" b="1" dirty="0" err="1" smtClean="0">
                <a:solidFill>
                  <a:srgbClr val="C00000"/>
                </a:solidFill>
              </a:rPr>
              <a:t>Бұл</a:t>
            </a:r>
            <a:r>
              <a:rPr lang="ru-RU" sz="2400" b="1" dirty="0" smtClean="0">
                <a:solidFill>
                  <a:srgbClr val="C00000"/>
                </a:solidFill>
              </a:rPr>
              <a:t> кеңістік </a:t>
            </a:r>
            <a:r>
              <a:rPr lang="ru-RU" sz="2400" b="1" dirty="0" err="1" smtClean="0"/>
              <a:t>теріс</a:t>
            </a:r>
            <a:r>
              <a:rPr lang="ru-RU" sz="2400" b="1" dirty="0" smtClean="0"/>
              <a:t> </a:t>
            </a:r>
            <a:r>
              <a:rPr lang="ru-RU" sz="2400" b="1" dirty="0" err="1" smtClean="0"/>
              <a:t>ықпалдарға</a:t>
            </a:r>
            <a:r>
              <a:rPr lang="ru-RU" sz="2400" b="1" dirty="0" smtClean="0"/>
              <a:t> </a:t>
            </a:r>
            <a:r>
              <a:rPr lang="ru-RU" sz="2400" b="1" dirty="0" err="1" smtClean="0"/>
              <a:t>толтырылып</a:t>
            </a:r>
            <a:r>
              <a:rPr lang="ru-RU" sz="2400" b="1" dirty="0" smtClean="0"/>
              <a:t> </a:t>
            </a:r>
            <a:r>
              <a:rPr lang="ru-RU" sz="2400" b="1" dirty="0" err="1" smtClean="0"/>
              <a:t>тәрбиелеуге</a:t>
            </a:r>
            <a:r>
              <a:rPr lang="ru-RU" sz="2400" b="1" dirty="0" smtClean="0"/>
              <a:t> </a:t>
            </a:r>
            <a:r>
              <a:rPr lang="ru-RU" sz="2400" b="1" dirty="0" err="1" smtClean="0"/>
              <a:t>қиындық</a:t>
            </a:r>
            <a:r>
              <a:rPr lang="ru-RU" sz="2400" b="1" dirty="0" smtClean="0"/>
              <a:t> </a:t>
            </a:r>
            <a:r>
              <a:rPr lang="ru-RU" sz="2400" b="1" dirty="0" err="1" smtClean="0"/>
              <a:t>тудыруы</a:t>
            </a:r>
            <a:r>
              <a:rPr lang="ru-RU" sz="2400" b="1" dirty="0" smtClean="0"/>
              <a:t> </a:t>
            </a:r>
            <a:r>
              <a:rPr lang="ru-RU" sz="2400" b="1" dirty="0" err="1" smtClean="0"/>
              <a:t>мүмкін</a:t>
            </a:r>
            <a:r>
              <a:rPr lang="ru-RU" sz="2400" b="1" dirty="0" smtClean="0"/>
              <a:t>.</a:t>
            </a:r>
          </a:p>
          <a:p>
            <a:pPr algn="just"/>
            <a:r>
              <a:rPr lang="ru-RU" sz="2400" b="1" dirty="0"/>
              <a:t/>
            </a:r>
            <a:br>
              <a:rPr lang="ru-RU" sz="2400" b="1" dirty="0"/>
            </a:br>
            <a:endParaRPr lang="ru-RU"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algn="ctr" eaLnBrk="1" fontAlgn="auto" hangingPunct="1">
              <a:spcAft>
                <a:spcPts val="0"/>
              </a:spcAft>
              <a:defRPr/>
            </a:pPr>
            <a:r>
              <a:rPr lang="ru-RU" sz="3000" dirty="0" smtClean="0"/>
              <a:t/>
            </a:r>
            <a:br>
              <a:rPr lang="ru-RU" sz="3000" dirty="0" smtClean="0"/>
            </a:br>
            <a:r>
              <a:rPr lang="ru-RU" sz="3000" dirty="0"/>
              <a:t/>
            </a:r>
            <a:br>
              <a:rPr lang="ru-RU" sz="3000" dirty="0"/>
            </a:br>
            <a:r>
              <a:rPr lang="ru-RU" sz="4000" b="1" dirty="0" smtClean="0">
                <a:solidFill>
                  <a:srgbClr val="C00000"/>
                </a:solidFill>
                <a:latin typeface="Georgia" panose="02040502050405020303" pitchFamily="18" charset="0"/>
              </a:rPr>
              <a:t>ТӨРТІНШІ ҚАТЕЛІК: </a:t>
            </a:r>
            <a:r>
              <a:rPr lang="ru-RU" sz="3000" b="1" dirty="0" smtClean="0">
                <a:solidFill>
                  <a:srgbClr val="C00000"/>
                </a:solidFill>
                <a:latin typeface="Georgia" panose="02040502050405020303" pitchFamily="18" charset="0"/>
              </a:rPr>
              <a:t/>
            </a:r>
            <a:br>
              <a:rPr lang="ru-RU" sz="3000" b="1" dirty="0" smtClean="0">
                <a:solidFill>
                  <a:srgbClr val="C00000"/>
                </a:solidFill>
                <a:latin typeface="Georgia" panose="02040502050405020303" pitchFamily="18" charset="0"/>
              </a:rPr>
            </a:br>
            <a:r>
              <a:rPr lang="ru-RU" sz="3000" b="1" dirty="0" err="1" smtClean="0">
                <a:solidFill>
                  <a:schemeClr val="accent5">
                    <a:lumMod val="50000"/>
                  </a:schemeClr>
                </a:solidFill>
                <a:latin typeface="Georgia" panose="02040502050405020303" pitchFamily="18" charset="0"/>
              </a:rPr>
              <a:t>өзара</a:t>
            </a:r>
            <a:r>
              <a:rPr lang="ru-RU" sz="3000" b="1" dirty="0" smtClean="0">
                <a:solidFill>
                  <a:schemeClr val="accent5">
                    <a:lumMod val="50000"/>
                  </a:schemeClr>
                </a:solidFill>
                <a:latin typeface="Georgia" panose="02040502050405020303" pitchFamily="18" charset="0"/>
              </a:rPr>
              <a:t> әрекеттің негізі ретінде «</a:t>
            </a:r>
            <a:r>
              <a:rPr lang="ru-RU" sz="3000" b="1" i="1" dirty="0" smtClean="0">
                <a:solidFill>
                  <a:schemeClr val="accent5">
                    <a:lumMod val="50000"/>
                  </a:schemeClr>
                </a:solidFill>
                <a:latin typeface="Georgia" panose="02040502050405020303" pitchFamily="18" charset="0"/>
              </a:rPr>
              <a:t>басқарушы  нұсқаулықтар</a:t>
            </a:r>
            <a:r>
              <a:rPr lang="ru-RU" sz="3000" b="1" dirty="0" smtClean="0">
                <a:solidFill>
                  <a:schemeClr val="accent5">
                    <a:lumMod val="50000"/>
                  </a:schemeClr>
                </a:solidFill>
                <a:latin typeface="Georgia" panose="02040502050405020303" pitchFamily="18" charset="0"/>
              </a:rPr>
              <a:t>» жүйесі, отбасы тарапынан мектеп ісіне араласудың ақталмауы </a:t>
            </a:r>
            <a:endParaRPr lang="ru-RU" sz="3000" b="1" dirty="0">
              <a:solidFill>
                <a:schemeClr val="accent5">
                  <a:lumMod val="50000"/>
                </a:schemeClr>
              </a:solidFill>
              <a:latin typeface="Georgia" panose="02040502050405020303" pitchFamily="18" charset="0"/>
            </a:endParaRPr>
          </a:p>
        </p:txBody>
      </p:sp>
      <p:pic>
        <p:nvPicPr>
          <p:cNvPr id="18435" name="Рисунок 2"/>
          <p:cNvPicPr>
            <a:picLocks noChangeAspect="1"/>
          </p:cNvPicPr>
          <p:nvPr/>
        </p:nvPicPr>
        <p:blipFill>
          <a:blip r:embed="rId4" cstate="print"/>
          <a:srcRect/>
          <a:stretch>
            <a:fillRect/>
          </a:stretch>
        </p:blipFill>
        <p:spPr bwMode="auto">
          <a:xfrm>
            <a:off x="250371" y="2754085"/>
            <a:ext cx="3810000" cy="3800475"/>
          </a:xfrm>
          <a:prstGeom prst="rect">
            <a:avLst/>
          </a:prstGeom>
          <a:noFill/>
          <a:ln w="9525">
            <a:noFill/>
            <a:miter lim="800000"/>
            <a:headEnd/>
            <a:tailEnd/>
          </a:ln>
        </p:spPr>
      </p:pic>
      <p:sp>
        <p:nvSpPr>
          <p:cNvPr id="18436" name="TextBox 3"/>
          <p:cNvSpPr txBox="1">
            <a:spLocks noChangeArrowheads="1"/>
          </p:cNvSpPr>
          <p:nvPr/>
        </p:nvSpPr>
        <p:spPr bwMode="auto">
          <a:xfrm>
            <a:off x="3940630" y="2656114"/>
            <a:ext cx="7856764" cy="3785652"/>
          </a:xfrm>
          <a:prstGeom prst="rect">
            <a:avLst/>
          </a:prstGeom>
          <a:noFill/>
          <a:ln w="9525">
            <a:noFill/>
            <a:miter lim="800000"/>
            <a:headEnd/>
            <a:tailEnd/>
          </a:ln>
        </p:spPr>
        <p:txBody>
          <a:bodyPr wrap="square">
            <a:spAutoFit/>
          </a:bodyPr>
          <a:lstStyle/>
          <a:p>
            <a:pPr algn="just"/>
            <a:r>
              <a:rPr lang="ru-RU" sz="2400" b="1" dirty="0" smtClean="0"/>
              <a:t>Мұндай жағдайда ата-ана өз баласын өзінен басқа ешкім жақсы білмейтініне, оны қалай тәрбиелеуді өзі ғана білетініне сенімді, және баласын өзі ғана білетінін желеуретеді. </a:t>
            </a:r>
            <a:endParaRPr lang="ru-RU" sz="2400" b="1" dirty="0"/>
          </a:p>
          <a:p>
            <a:pPr algn="just"/>
            <a:endParaRPr lang="ru-RU" sz="2400" b="1" dirty="0"/>
          </a:p>
          <a:p>
            <a:pPr algn="just"/>
            <a:r>
              <a:rPr lang="ru-RU" sz="2400" b="1" dirty="0" smtClean="0"/>
              <a:t>Нәтижесінде  бала үлкендермен нашар қарым-қатынаста, кез-келген тәрбиелік әрекеттерге қарсылық білдіріп немесе өзін-өзі басқаруды дамытудан қалыс қалуы, шығармашылық қабілетіндегі ынтаның төмендеуі орын алады. </a:t>
            </a:r>
            <a:endParaRPr lang="ru-RU"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2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26571" y="365125"/>
            <a:ext cx="11462658" cy="1325563"/>
          </a:xfrm>
        </p:spPr>
        <p:txBody>
          <a:bodyPr/>
          <a:lstStyle/>
          <a:p>
            <a:pPr algn="ctr" eaLnBrk="1" hangingPunct="1"/>
            <a:r>
              <a:rPr lang="ru-RU" sz="2900" b="1" dirty="0" smtClean="0">
                <a:solidFill>
                  <a:srgbClr val="C00000"/>
                </a:solidFill>
                <a:latin typeface="Georgia" pitchFamily="18" charset="0"/>
              </a:rPr>
              <a:t>Бейімделу кезеңінің сәтті өткенін қалай білуге болады? </a:t>
            </a:r>
            <a:r>
              <a:rPr lang="ru-RU" sz="3600" b="1" dirty="0" smtClean="0">
                <a:solidFill>
                  <a:srgbClr val="C00000"/>
                </a:solidFill>
                <a:latin typeface="Georgia" pitchFamily="18" charset="0"/>
              </a:rPr>
              <a:t/>
            </a:r>
            <a:br>
              <a:rPr lang="ru-RU" sz="3600" b="1" dirty="0" smtClean="0">
                <a:solidFill>
                  <a:srgbClr val="C00000"/>
                </a:solidFill>
                <a:latin typeface="Georgia" pitchFamily="18" charset="0"/>
              </a:rPr>
            </a:br>
            <a:r>
              <a:rPr lang="ru-RU" sz="3600" b="1" dirty="0" smtClean="0">
                <a:solidFill>
                  <a:srgbClr val="C00000"/>
                </a:solidFill>
                <a:latin typeface="Georgia" pitchFamily="18" charset="0"/>
              </a:rPr>
              <a:t>Сәтті бейімделудің белгілері</a:t>
            </a:r>
            <a:endParaRPr lang="ru-RU" sz="3600" dirty="0" smtClean="0">
              <a:solidFill>
                <a:srgbClr val="C00000"/>
              </a:solidFill>
              <a:latin typeface="Georgia" pitchFamily="18" charset="0"/>
            </a:endParaRPr>
          </a:p>
        </p:txBody>
      </p:sp>
      <p:sp>
        <p:nvSpPr>
          <p:cNvPr id="5" name="TextBox 4"/>
          <p:cNvSpPr txBox="1"/>
          <p:nvPr/>
        </p:nvSpPr>
        <p:spPr>
          <a:xfrm>
            <a:off x="234950" y="1847850"/>
            <a:ext cx="11682413" cy="3139321"/>
          </a:xfrm>
          <a:prstGeom prst="rect">
            <a:avLst/>
          </a:prstGeom>
          <a:noFill/>
        </p:spPr>
        <p:txBody>
          <a:bodyPr>
            <a:spAutoFit/>
          </a:bodyPr>
          <a:lstStyle/>
          <a:p>
            <a:pPr algn="just" fontAlgn="auto">
              <a:spcBef>
                <a:spcPts val="0"/>
              </a:spcBef>
              <a:spcAft>
                <a:spcPts val="0"/>
              </a:spcAft>
              <a:defRPr/>
            </a:pPr>
            <a:r>
              <a:rPr lang="ru-RU" b="1" dirty="0" smtClean="0">
                <a:solidFill>
                  <a:srgbClr val="C00000"/>
                </a:solidFill>
                <a:latin typeface="Georgia" panose="02040502050405020303" pitchFamily="18" charset="0"/>
                <a:cs typeface="+mn-cs"/>
              </a:rPr>
              <a:t>Бірінші</a:t>
            </a:r>
            <a:r>
              <a:rPr lang="ru-RU" b="1" dirty="0" smtClean="0">
                <a:solidFill>
                  <a:srgbClr val="C00000"/>
                </a:solidFill>
                <a:latin typeface="+mn-lt"/>
                <a:cs typeface="+mn-cs"/>
              </a:rPr>
              <a:t> </a:t>
            </a:r>
            <a:r>
              <a:rPr lang="ru-RU" b="1" dirty="0">
                <a:latin typeface="+mn-lt"/>
                <a:cs typeface="+mn-cs"/>
              </a:rPr>
              <a:t>— </a:t>
            </a:r>
            <a:r>
              <a:rPr lang="ru-RU" dirty="0" smtClean="0">
                <a:latin typeface="+mn-lt"/>
                <a:cs typeface="+mn-cs"/>
              </a:rPr>
              <a:t>білім алу процесіне баланың қанағаттануы. Оған мектеп ұнайды, ол сенімсіздік пен қорқынышты сезінбейді.</a:t>
            </a:r>
            <a:endParaRPr lang="ru-RU" dirty="0">
              <a:latin typeface="+mn-lt"/>
              <a:cs typeface="+mn-cs"/>
            </a:endParaRPr>
          </a:p>
          <a:p>
            <a:pPr algn="just" fontAlgn="auto">
              <a:spcBef>
                <a:spcPts val="0"/>
              </a:spcBef>
              <a:spcAft>
                <a:spcPts val="0"/>
              </a:spcAft>
              <a:defRPr/>
            </a:pPr>
            <a:endParaRPr lang="ru-RU" dirty="0">
              <a:latin typeface="+mn-lt"/>
              <a:cs typeface="+mn-cs"/>
            </a:endParaRPr>
          </a:p>
          <a:p>
            <a:pPr algn="just" fontAlgn="auto">
              <a:spcBef>
                <a:spcPts val="0"/>
              </a:spcBef>
              <a:spcAft>
                <a:spcPts val="0"/>
              </a:spcAft>
              <a:defRPr/>
            </a:pPr>
            <a:r>
              <a:rPr lang="ru-RU" b="1" dirty="0" smtClean="0">
                <a:solidFill>
                  <a:srgbClr val="C00000"/>
                </a:solidFill>
                <a:latin typeface="Georgia" panose="02040502050405020303" pitchFamily="18" charset="0"/>
                <a:cs typeface="+mn-cs"/>
              </a:rPr>
              <a:t>Екінші</a:t>
            </a:r>
            <a:r>
              <a:rPr lang="ru-RU" dirty="0" smtClean="0">
                <a:latin typeface="+mn-lt"/>
                <a:cs typeface="+mn-cs"/>
              </a:rPr>
              <a:t> —бала мектеп бағдарламасын артық күш-жігерсіз игереді.</a:t>
            </a:r>
            <a:endParaRPr lang="ru-RU"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ru-RU" b="1" i="1" dirty="0" err="1" smtClean="0">
                <a:solidFill>
                  <a:schemeClr val="accent5">
                    <a:lumMod val="50000"/>
                  </a:schemeClr>
                </a:solidFill>
                <a:latin typeface="Georgia" panose="02040502050405020303" pitchFamily="18" charset="0"/>
                <a:cs typeface="+mn-cs"/>
              </a:rPr>
              <a:t>Көбінесе</a:t>
            </a:r>
            <a:r>
              <a:rPr lang="ru-RU" b="1" i="1" dirty="0" smtClean="0">
                <a:solidFill>
                  <a:schemeClr val="accent5">
                    <a:lumMod val="50000"/>
                  </a:schemeClr>
                </a:solidFill>
                <a:latin typeface="Georgia" panose="02040502050405020303" pitchFamily="18" charset="0"/>
                <a:cs typeface="+mn-cs"/>
              </a:rPr>
              <a:t> ата-ана балаға бар ынтасымен көмек беріп жатады, бұл кері әсер туындатады: оқушы тапсырманы бірге орындауға үйреніп алады да өз бетінше жасағысы келмейді. Мұнда көмек шеңберіне шек қойып, оны ақырын азайту керек. </a:t>
            </a:r>
            <a:endParaRPr lang="ru-RU" b="1" i="1" dirty="0">
              <a:solidFill>
                <a:schemeClr val="accent5">
                  <a:lumMod val="50000"/>
                </a:schemeClr>
              </a:solidFill>
              <a:latin typeface="Georgia" panose="02040502050405020303" pitchFamily="18" charset="0"/>
              <a:cs typeface="+mn-cs"/>
            </a:endParaRPr>
          </a:p>
          <a:p>
            <a:pPr marL="285750" indent="-285750" algn="just" fontAlgn="auto">
              <a:spcBef>
                <a:spcPts val="0"/>
              </a:spcBef>
              <a:spcAft>
                <a:spcPts val="0"/>
              </a:spcAft>
              <a:buFont typeface="Wingdings" panose="05000000000000000000" pitchFamily="2" charset="2"/>
              <a:buChar char="v"/>
              <a:defRPr/>
            </a:pPr>
            <a:endParaRPr lang="ru-RU" dirty="0">
              <a:latin typeface="+mn-lt"/>
              <a:cs typeface="+mn-cs"/>
            </a:endParaRPr>
          </a:p>
          <a:p>
            <a:pPr marL="285750" indent="-285750" algn="just" fontAlgn="auto">
              <a:spcBef>
                <a:spcPts val="0"/>
              </a:spcBef>
              <a:spcAft>
                <a:spcPts val="0"/>
              </a:spcAft>
              <a:buFont typeface="Wingdings" panose="05000000000000000000" pitchFamily="2" charset="2"/>
              <a:buChar char="v"/>
              <a:defRPr/>
            </a:pPr>
            <a:endParaRPr lang="ru-RU" dirty="0">
              <a:latin typeface="+mn-lt"/>
              <a:cs typeface="+mn-cs"/>
            </a:endParaRPr>
          </a:p>
          <a:p>
            <a:pPr algn="just" fontAlgn="auto">
              <a:spcBef>
                <a:spcPts val="0"/>
              </a:spcBef>
              <a:spcAft>
                <a:spcPts val="0"/>
              </a:spcAft>
              <a:defRPr/>
            </a:pPr>
            <a:r>
              <a:rPr lang="ru-RU" dirty="0">
                <a:latin typeface="+mn-lt"/>
                <a:cs typeface="+mn-cs"/>
              </a:rPr>
              <a:t> </a:t>
            </a:r>
          </a:p>
          <a:p>
            <a:pPr algn="just"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025" y="169182"/>
            <a:ext cx="11799888" cy="1325563"/>
          </a:xfrm>
        </p:spPr>
        <p:txBody>
          <a:bodyPr rtlCol="0">
            <a:noAutofit/>
          </a:bodyPr>
          <a:lstStyle/>
          <a:p>
            <a:pPr algn="ctr" eaLnBrk="1" fontAlgn="auto" hangingPunct="1">
              <a:spcAft>
                <a:spcPts val="0"/>
              </a:spcAft>
              <a:defRPr/>
            </a:pPr>
            <a:r>
              <a:rPr lang="ru-RU" sz="2700" b="1" dirty="0" smtClean="0"/>
              <a:t/>
            </a:r>
            <a:br>
              <a:rPr lang="ru-RU" sz="2700" b="1" dirty="0" smtClean="0"/>
            </a:br>
            <a:r>
              <a:rPr lang="ru-RU" sz="2700" b="1" dirty="0"/>
              <a:t/>
            </a:r>
            <a:br>
              <a:rPr lang="ru-RU" sz="2700" b="1" dirty="0"/>
            </a:br>
            <a:r>
              <a:rPr lang="ru-RU" sz="2700" b="1" dirty="0" smtClean="0">
                <a:solidFill>
                  <a:srgbClr val="002060"/>
                </a:solidFill>
                <a:latin typeface="Georgia" panose="02040502050405020303" pitchFamily="18" charset="0"/>
              </a:rPr>
              <a:t>Болашақ бірінші сынып оқушылары –ұлдар мен қыздардың ата-аналары үшін нейро-психофизиологтардың ұсыныстары </a:t>
            </a:r>
            <a:r>
              <a:rPr lang="ru-RU" sz="2700" b="1" dirty="0">
                <a:solidFill>
                  <a:srgbClr val="002060"/>
                </a:solidFill>
                <a:latin typeface="Georgia" panose="02040502050405020303" pitchFamily="18" charset="0"/>
              </a:rPr>
              <a:t/>
            </a:r>
            <a:br>
              <a:rPr lang="ru-RU" sz="2700" b="1" dirty="0">
                <a:solidFill>
                  <a:srgbClr val="002060"/>
                </a:solidFill>
                <a:latin typeface="Georgia" panose="02040502050405020303" pitchFamily="18" charset="0"/>
              </a:rPr>
            </a:br>
            <a:endParaRPr lang="ru-RU" sz="2700" b="1" dirty="0">
              <a:solidFill>
                <a:srgbClr val="002060"/>
              </a:solidFill>
              <a:latin typeface="Georgia" panose="02040502050405020303" pitchFamily="18" charset="0"/>
            </a:endParaRPr>
          </a:p>
        </p:txBody>
      </p:sp>
      <p:sp>
        <p:nvSpPr>
          <p:cNvPr id="25603" name="TextBox 3"/>
          <p:cNvSpPr txBox="1">
            <a:spLocks noChangeArrowheads="1"/>
          </p:cNvSpPr>
          <p:nvPr/>
        </p:nvSpPr>
        <p:spPr bwMode="auto">
          <a:xfrm>
            <a:off x="3685368" y="1489075"/>
            <a:ext cx="8376003" cy="5632311"/>
          </a:xfrm>
          <a:prstGeom prst="rect">
            <a:avLst/>
          </a:prstGeom>
          <a:noFill/>
          <a:ln w="9525">
            <a:noFill/>
            <a:miter lim="800000"/>
            <a:headEnd/>
            <a:tailEnd/>
          </a:ln>
        </p:spPr>
        <p:txBody>
          <a:bodyPr wrap="square">
            <a:spAutoFit/>
          </a:bodyPr>
          <a:lstStyle/>
          <a:p>
            <a:pPr marL="342900" indent="-342900" algn="just">
              <a:buAutoNum type="arabicPeriod"/>
            </a:pPr>
            <a:r>
              <a:rPr lang="ru-RU" dirty="0" err="1" smtClean="0">
                <a:solidFill>
                  <a:srgbClr val="C00000"/>
                </a:solidFill>
              </a:rPr>
              <a:t>Ешқашан</a:t>
            </a:r>
            <a:r>
              <a:rPr lang="ru-RU" dirty="0" smtClean="0">
                <a:solidFill>
                  <a:srgbClr val="C00000"/>
                </a:solidFill>
              </a:rPr>
              <a:t> сіздің алдыңызда жай ғана бала емес өзіне тиісілі қабылдау ерекшеліктері, ойлау қабілеті мен сезімталдығы бар ұл немесе қыз тұрғанын ұмытпаңыз. </a:t>
            </a:r>
            <a:r>
              <a:rPr lang="ru-RU" dirty="0" err="1" smtClean="0">
                <a:solidFill>
                  <a:srgbClr val="C00000"/>
                </a:solidFill>
              </a:rPr>
              <a:t>Оларды</a:t>
            </a:r>
            <a:r>
              <a:rPr lang="ru-RU" dirty="0" smtClean="0">
                <a:solidFill>
                  <a:srgbClr val="C00000"/>
                </a:solidFill>
              </a:rPr>
              <a:t> </a:t>
            </a:r>
            <a:r>
              <a:rPr lang="ru-RU" dirty="0" err="1" smtClean="0">
                <a:solidFill>
                  <a:srgbClr val="C00000"/>
                </a:solidFill>
              </a:rPr>
              <a:t>тәрбиелеу</a:t>
            </a:r>
            <a:r>
              <a:rPr lang="ru-RU" dirty="0">
                <a:solidFill>
                  <a:srgbClr val="C00000"/>
                </a:solidFill>
              </a:rPr>
              <a:t> </a:t>
            </a:r>
            <a:r>
              <a:rPr lang="ru-RU" dirty="0" err="1" smtClean="0">
                <a:solidFill>
                  <a:srgbClr val="C00000"/>
                </a:solidFill>
              </a:rPr>
              <a:t>әртүрі</a:t>
            </a:r>
            <a:r>
              <a:rPr lang="ru-RU" dirty="0" smtClean="0">
                <a:solidFill>
                  <a:srgbClr val="C00000"/>
                </a:solidFill>
              </a:rPr>
              <a:t> </a:t>
            </a:r>
            <a:r>
              <a:rPr lang="ru-RU" dirty="0" err="1" smtClean="0">
                <a:solidFill>
                  <a:srgbClr val="C00000"/>
                </a:solidFill>
              </a:rPr>
              <a:t>болып</a:t>
            </a:r>
            <a:r>
              <a:rPr lang="ru-RU" dirty="0" smtClean="0">
                <a:solidFill>
                  <a:srgbClr val="C00000"/>
                </a:solidFill>
              </a:rPr>
              <a:t> </a:t>
            </a:r>
            <a:r>
              <a:rPr lang="ru-RU" dirty="0" err="1" smtClean="0">
                <a:solidFill>
                  <a:srgbClr val="C00000"/>
                </a:solidFill>
              </a:rPr>
              <a:t>келеді</a:t>
            </a:r>
            <a:r>
              <a:rPr lang="ru-RU" dirty="0" smtClean="0">
                <a:solidFill>
                  <a:srgbClr val="C00000"/>
                </a:solidFill>
              </a:rPr>
              <a:t>.</a:t>
            </a:r>
            <a:endParaRPr lang="ru-RU" dirty="0">
              <a:solidFill>
                <a:srgbClr val="C00000"/>
              </a:solidFill>
            </a:endParaRPr>
          </a:p>
          <a:p>
            <a:pPr marL="342900" indent="-342900" algn="just">
              <a:buAutoNum type="arabicPeriod"/>
            </a:pPr>
            <a:endParaRPr lang="ru-RU" dirty="0">
              <a:solidFill>
                <a:srgbClr val="C00000"/>
              </a:solidFill>
            </a:endParaRPr>
          </a:p>
          <a:p>
            <a:pPr marL="342900" indent="-342900" algn="just">
              <a:buAutoNum type="arabicPeriod"/>
            </a:pPr>
            <a:r>
              <a:rPr lang="ru-RU" dirty="0" smtClean="0"/>
              <a:t> Ешқашан ұл мен қызды салыстырмаңыз, бірін-біріне үлгі етпеңіз: олар әртүрлі, биологиялық жас жағынан да қыз бала өзімен қатар ұл баладан </a:t>
            </a:r>
            <a:r>
              <a:rPr lang="ru-RU" dirty="0" err="1" smtClean="0"/>
              <a:t>үлкен</a:t>
            </a:r>
            <a:r>
              <a:rPr lang="ru-RU" dirty="0" smtClean="0"/>
              <a:t> </a:t>
            </a:r>
            <a:r>
              <a:rPr lang="ru-RU" dirty="0" err="1" smtClean="0"/>
              <a:t>болады</a:t>
            </a:r>
            <a:r>
              <a:rPr lang="ru-RU" dirty="0" smtClean="0"/>
              <a:t>.</a:t>
            </a:r>
          </a:p>
          <a:p>
            <a:pPr marL="342900" indent="-342900" algn="just">
              <a:buAutoNum type="arabicPeriod"/>
            </a:pPr>
            <a:endParaRPr lang="ru-RU" dirty="0">
              <a:solidFill>
                <a:srgbClr val="C00000"/>
              </a:solidFill>
            </a:endParaRPr>
          </a:p>
          <a:p>
            <a:pPr marL="342900" indent="-342900" algn="just">
              <a:buAutoNum type="arabicPeriod"/>
            </a:pPr>
            <a:r>
              <a:rPr lang="ru-RU" dirty="0" err="1" smtClean="0">
                <a:solidFill>
                  <a:srgbClr val="C00000"/>
                </a:solidFill>
              </a:rPr>
              <a:t>Ұл</a:t>
            </a:r>
            <a:r>
              <a:rPr lang="ru-RU" dirty="0" smtClean="0">
                <a:solidFill>
                  <a:srgbClr val="C00000"/>
                </a:solidFill>
              </a:rPr>
              <a:t> бала мен қыз бала әр нәрсені  өзгеше қабылдайтынын, өзгеше көріп, еститінін, түйсінетінін, кеңістікті әртүрлі қабылдап және сол бағытта бейімделетінін, ал, ең бастысы әлемдегі не нәрсеге тап болса соны әртүрлі </a:t>
            </a:r>
            <a:r>
              <a:rPr lang="ru-RU" dirty="0" err="1" smtClean="0">
                <a:solidFill>
                  <a:srgbClr val="C00000"/>
                </a:solidFill>
              </a:rPr>
              <a:t>зерделейтінін</a:t>
            </a:r>
            <a:r>
              <a:rPr lang="ru-RU" dirty="0" smtClean="0">
                <a:solidFill>
                  <a:srgbClr val="C00000"/>
                </a:solidFill>
              </a:rPr>
              <a:t> </a:t>
            </a:r>
            <a:r>
              <a:rPr lang="ru-RU" dirty="0" err="1" smtClean="0">
                <a:solidFill>
                  <a:srgbClr val="C00000"/>
                </a:solidFill>
              </a:rPr>
              <a:t>Ұмытпаңыз</a:t>
            </a:r>
            <a:r>
              <a:rPr lang="ru-RU" dirty="0" smtClean="0">
                <a:solidFill>
                  <a:srgbClr val="C00000"/>
                </a:solidFill>
              </a:rPr>
              <a:t>.  </a:t>
            </a:r>
            <a:endParaRPr lang="ru-RU" dirty="0">
              <a:solidFill>
                <a:srgbClr val="C00000"/>
              </a:solidFill>
            </a:endParaRPr>
          </a:p>
          <a:p>
            <a:pPr marL="342900" indent="-342900" algn="just">
              <a:buAutoNum type="arabicPeriod"/>
            </a:pPr>
            <a:endParaRPr lang="ru-RU" dirty="0">
              <a:solidFill>
                <a:srgbClr val="C00000"/>
              </a:solidFill>
            </a:endParaRPr>
          </a:p>
          <a:p>
            <a:pPr marL="342900" indent="-342900" algn="just">
              <a:buAutoNum type="arabicPeriod"/>
            </a:pPr>
            <a:r>
              <a:rPr lang="ru-RU" dirty="0" err="1" smtClean="0"/>
              <a:t>Солақайды</a:t>
            </a:r>
            <a:r>
              <a:rPr lang="ru-RU" dirty="0" smtClean="0"/>
              <a:t> күшпен қайта үйретпеңіз. Мәселе қолда емес, мидың құрылымында. </a:t>
            </a:r>
            <a:endParaRPr lang="kk-KZ" dirty="0"/>
          </a:p>
          <a:p>
            <a:pPr marL="342900" indent="-342900" algn="just">
              <a:buAutoNum type="arabicPeriod"/>
            </a:pPr>
            <a:endParaRPr lang="kk-KZ" dirty="0" smtClean="0">
              <a:solidFill>
                <a:srgbClr val="C00000"/>
              </a:solidFill>
            </a:endParaRPr>
          </a:p>
          <a:p>
            <a:pPr marL="342900" indent="-342900" algn="just">
              <a:buAutoNum type="arabicPeriod"/>
            </a:pPr>
            <a:r>
              <a:rPr lang="ru-RU" dirty="0" smtClean="0">
                <a:solidFill>
                  <a:srgbClr val="C00000"/>
                </a:solidFill>
              </a:rPr>
              <a:t>Бала тәрбиесінде бірізді </a:t>
            </a:r>
            <a:r>
              <a:rPr lang="ru-RU" dirty="0" err="1" smtClean="0">
                <a:solidFill>
                  <a:srgbClr val="C00000"/>
                </a:solidFill>
              </a:rPr>
              <a:t>болыңыз</a:t>
            </a:r>
            <a:r>
              <a:rPr lang="ru-RU" dirty="0" smtClean="0">
                <a:solidFill>
                  <a:srgbClr val="C00000"/>
                </a:solidFill>
              </a:rPr>
              <a:t>.</a:t>
            </a:r>
            <a:endParaRPr lang="en-US" dirty="0" smtClean="0">
              <a:solidFill>
                <a:srgbClr val="C00000"/>
              </a:solidFill>
            </a:endParaRPr>
          </a:p>
          <a:p>
            <a:pPr algn="just"/>
            <a:r>
              <a:rPr lang="ru-RU" dirty="0">
                <a:solidFill>
                  <a:srgbClr val="C00000"/>
                </a:solidFill>
              </a:rPr>
              <a:t/>
            </a:r>
            <a:br>
              <a:rPr lang="ru-RU" dirty="0">
                <a:solidFill>
                  <a:srgbClr val="C00000"/>
                </a:solidFill>
              </a:rPr>
            </a:br>
            <a:r>
              <a:rPr lang="ru-RU" dirty="0"/>
              <a:t> </a:t>
            </a:r>
            <a:br>
              <a:rPr lang="ru-RU" dirty="0"/>
            </a:br>
            <a:endParaRPr lang="ru-RU" dirty="0"/>
          </a:p>
        </p:txBody>
      </p:sp>
      <p:pic>
        <p:nvPicPr>
          <p:cNvPr id="25604" name="Рисунок 4"/>
          <p:cNvPicPr>
            <a:picLocks noChangeAspect="1"/>
          </p:cNvPicPr>
          <p:nvPr/>
        </p:nvPicPr>
        <p:blipFill>
          <a:blip r:embed="rId3" cstate="print"/>
          <a:srcRect/>
          <a:stretch>
            <a:fillRect/>
          </a:stretch>
        </p:blipFill>
        <p:spPr bwMode="auto">
          <a:xfrm>
            <a:off x="327026" y="2380118"/>
            <a:ext cx="3358342" cy="2518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41176"/>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88925"/>
            <a:ext cx="11136313" cy="1619250"/>
          </a:xfrm>
          <a:gradFill>
            <a:gsLst>
              <a:gs pos="0">
                <a:schemeClr val="accent2">
                  <a:alpha val="6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rtlCol="0">
            <a:normAutofit fontScale="90000"/>
          </a:bodyPr>
          <a:lstStyle/>
          <a:p>
            <a:pPr algn="ctr" eaLnBrk="1" fontAlgn="auto" hangingPunct="1">
              <a:spcAft>
                <a:spcPts val="0"/>
              </a:spcAft>
              <a:defRPr/>
            </a:pPr>
            <a:r>
              <a:rPr lang="ru-RU" b="1" dirty="0" smtClean="0"/>
              <a:t/>
            </a:r>
            <a:br>
              <a:rPr lang="ru-RU" b="1" dirty="0" smtClean="0"/>
            </a:br>
            <a:r>
              <a:rPr lang="ru-RU" b="1" dirty="0" smtClean="0">
                <a:solidFill>
                  <a:srgbClr val="FF0000"/>
                </a:solidFill>
              </a:rPr>
              <a:t>Баланың өзін-өзі бағалауын арттыруға ықпал етіңіз, не үшін екенін білетіндей етіп оны </a:t>
            </a:r>
            <a:r>
              <a:rPr lang="ru-RU" b="1" dirty="0" err="1" smtClean="0">
                <a:solidFill>
                  <a:srgbClr val="FF0000"/>
                </a:solidFill>
              </a:rPr>
              <a:t>жиі</a:t>
            </a:r>
            <a:r>
              <a:rPr lang="ru-RU" b="1" dirty="0" smtClean="0">
                <a:solidFill>
                  <a:srgbClr val="FF0000"/>
                </a:solidFill>
              </a:rPr>
              <a:t> </a:t>
            </a:r>
            <a:r>
              <a:rPr lang="ru-RU" b="1" dirty="0" err="1" smtClean="0">
                <a:solidFill>
                  <a:srgbClr val="FF0000"/>
                </a:solidFill>
              </a:rPr>
              <a:t>мақтаңыз</a:t>
            </a:r>
            <a:r>
              <a:rPr lang="ru-RU" b="1" dirty="0" smtClean="0">
                <a:solidFill>
                  <a:srgbClr val="FF0000"/>
                </a:solidFill>
              </a:rPr>
              <a:t> </a:t>
            </a:r>
            <a:r>
              <a:rPr lang="ru-RU" b="1" dirty="0">
                <a:solidFill>
                  <a:srgbClr val="C00000"/>
                </a:solidFill>
              </a:rPr>
              <a:t/>
            </a:r>
            <a:br>
              <a:rPr lang="ru-RU" b="1" dirty="0">
                <a:solidFill>
                  <a:srgbClr val="C00000"/>
                </a:solidFill>
              </a:rPr>
            </a:br>
            <a:endParaRPr lang="ru-RU" b="1" dirty="0">
              <a:solidFill>
                <a:srgbClr val="C00000"/>
              </a:solidFill>
            </a:endParaRPr>
          </a:p>
        </p:txBody>
      </p:sp>
      <p:sp>
        <p:nvSpPr>
          <p:cNvPr id="26627" name="TextBox 2"/>
          <p:cNvSpPr txBox="1">
            <a:spLocks noChangeArrowheads="1"/>
          </p:cNvSpPr>
          <p:nvPr/>
        </p:nvSpPr>
        <p:spPr bwMode="auto">
          <a:xfrm>
            <a:off x="3419475" y="2035175"/>
            <a:ext cx="8853488" cy="6555641"/>
          </a:xfrm>
          <a:prstGeom prst="rect">
            <a:avLst/>
          </a:prstGeom>
          <a:noFill/>
          <a:ln w="9525">
            <a:noFill/>
            <a:miter lim="800000"/>
            <a:headEnd/>
            <a:tailEnd/>
          </a:ln>
        </p:spPr>
        <p:txBody>
          <a:bodyPr>
            <a:spAutoFit/>
          </a:bodyPr>
          <a:lstStyle/>
          <a:p>
            <a:r>
              <a:rPr lang="ru-RU" sz="2000" b="1" i="1" dirty="0" smtClean="0">
                <a:solidFill>
                  <a:srgbClr val="7030A0"/>
                </a:solidFill>
                <a:latin typeface="Georgia" pitchFamily="18" charset="0"/>
              </a:rPr>
              <a:t>Баланың қиындықтары ол-  сіздің қиындықтарыңыз. </a:t>
            </a:r>
            <a:endParaRPr lang="ru-RU" sz="2000" b="1" i="1" dirty="0">
              <a:solidFill>
                <a:srgbClr val="7030A0"/>
              </a:solidFill>
              <a:latin typeface="Georgia" pitchFamily="18" charset="0"/>
            </a:endParaRPr>
          </a:p>
          <a:p>
            <a:r>
              <a:rPr lang="ru-RU" sz="2000" b="1" i="1" dirty="0" smtClean="0">
                <a:solidFill>
                  <a:srgbClr val="7030A0"/>
                </a:solidFill>
                <a:latin typeface="Georgia" pitchFamily="18" charset="0"/>
              </a:rPr>
              <a:t>Қиындықтарды бірге жеңу оңай әрі жылдам!  </a:t>
            </a:r>
            <a:endParaRPr lang="ru-RU" sz="2000" b="1" i="1" dirty="0">
              <a:solidFill>
                <a:srgbClr val="7030A0"/>
              </a:solidFill>
              <a:latin typeface="Georgia" pitchFamily="18" charset="0"/>
            </a:endParaRPr>
          </a:p>
          <a:p>
            <a:r>
              <a:rPr lang="ru-RU" sz="2000" b="1" i="1" dirty="0" smtClean="0">
                <a:solidFill>
                  <a:srgbClr val="C00000"/>
                </a:solidFill>
                <a:latin typeface="Georgia" pitchFamily="18" charset="0"/>
              </a:rPr>
              <a:t>Ақын айтқандай балаларыңызға шүбәсіз махаббат сыйлаңыз.</a:t>
            </a:r>
          </a:p>
          <a:p>
            <a:r>
              <a:rPr lang="ru-RU" sz="2000" b="1" dirty="0" smtClean="0">
                <a:solidFill>
                  <a:srgbClr val="0070C0"/>
                </a:solidFill>
              </a:rPr>
              <a:t>Біз сені себепсіз сүйеміз</a:t>
            </a:r>
            <a:endParaRPr lang="ru-RU" sz="2000" b="1" dirty="0">
              <a:solidFill>
                <a:srgbClr val="0070C0"/>
              </a:solidFill>
            </a:endParaRPr>
          </a:p>
          <a:p>
            <a:r>
              <a:rPr lang="ru-RU" sz="2000" b="1" dirty="0" smtClean="0">
                <a:solidFill>
                  <a:srgbClr val="0070C0"/>
                </a:solidFill>
              </a:rPr>
              <a:t>Немере болғаның үшін,</a:t>
            </a:r>
            <a:endParaRPr lang="ru-RU" sz="2000" b="1" dirty="0">
              <a:solidFill>
                <a:srgbClr val="0070C0"/>
              </a:solidFill>
            </a:endParaRPr>
          </a:p>
          <a:p>
            <a:r>
              <a:rPr lang="ru-RU" sz="2000" b="1" dirty="0" smtClean="0">
                <a:solidFill>
                  <a:srgbClr val="0070C0"/>
                </a:solidFill>
              </a:rPr>
              <a:t>Ұлымыз болғаның үшін,</a:t>
            </a:r>
            <a:endParaRPr lang="ru-RU" sz="2000" b="1" dirty="0">
              <a:solidFill>
                <a:srgbClr val="0070C0"/>
              </a:solidFill>
            </a:endParaRPr>
          </a:p>
          <a:p>
            <a:r>
              <a:rPr lang="ru-RU" sz="2000" b="1" dirty="0" smtClean="0">
                <a:solidFill>
                  <a:srgbClr val="0070C0"/>
                </a:solidFill>
              </a:rPr>
              <a:t>Сәби болғаның үшін,</a:t>
            </a:r>
            <a:endParaRPr lang="ru-RU" sz="2000" b="1" dirty="0">
              <a:solidFill>
                <a:srgbClr val="0070C0"/>
              </a:solidFill>
            </a:endParaRPr>
          </a:p>
          <a:p>
            <a:r>
              <a:rPr lang="ru-RU" sz="2000" b="1" dirty="0" smtClean="0">
                <a:solidFill>
                  <a:srgbClr val="0070C0"/>
                </a:solidFill>
              </a:rPr>
              <a:t>Өсіп келе жатқаның үшін,</a:t>
            </a:r>
            <a:endParaRPr lang="ru-RU" sz="2000" b="1" dirty="0">
              <a:solidFill>
                <a:srgbClr val="0070C0"/>
              </a:solidFill>
            </a:endParaRPr>
          </a:p>
          <a:p>
            <a:r>
              <a:rPr lang="ru-RU" sz="2000" b="1" dirty="0" smtClean="0">
                <a:solidFill>
                  <a:srgbClr val="0070C0"/>
                </a:solidFill>
              </a:rPr>
              <a:t>Әкеңе, анаңа тартқаның үшін.</a:t>
            </a:r>
            <a:endParaRPr lang="ru-RU" sz="2000" b="1" dirty="0">
              <a:solidFill>
                <a:srgbClr val="0070C0"/>
              </a:solidFill>
            </a:endParaRPr>
          </a:p>
          <a:p>
            <a:r>
              <a:rPr lang="ru-RU" sz="2000" b="1" dirty="0" smtClean="0">
                <a:solidFill>
                  <a:srgbClr val="0070C0"/>
                </a:solidFill>
              </a:rPr>
              <a:t>Бұл Махаббат өміріңнің соңына дейін</a:t>
            </a:r>
            <a:endParaRPr lang="ru-RU" sz="2000" b="1" dirty="0">
              <a:solidFill>
                <a:srgbClr val="0070C0"/>
              </a:solidFill>
            </a:endParaRPr>
          </a:p>
          <a:p>
            <a:r>
              <a:rPr lang="ru-RU" sz="2000" b="1" dirty="0" smtClean="0">
                <a:solidFill>
                  <a:srgbClr val="0070C0"/>
                </a:solidFill>
              </a:rPr>
              <a:t>Сенің құпия сүйенішің (діңгегің) болады.</a:t>
            </a:r>
            <a:endParaRPr lang="ru-RU" sz="2000" b="1" dirty="0">
              <a:solidFill>
                <a:srgbClr val="0070C0"/>
              </a:solidFill>
            </a:endParaRPr>
          </a:p>
          <a:p>
            <a:endParaRPr lang="ru-RU" sz="2000" b="1" dirty="0">
              <a:solidFill>
                <a:srgbClr val="0070C0"/>
              </a:solidFill>
            </a:endParaRPr>
          </a:p>
          <a:p>
            <a:pPr hangingPunct="0"/>
            <a:r>
              <a:rPr lang="ru-RU" sz="2000" b="1" i="1" dirty="0" smtClean="0">
                <a:solidFill>
                  <a:srgbClr val="C00000"/>
                </a:solidFill>
                <a:latin typeface="Georgia" pitchFamily="18" charset="0"/>
              </a:rPr>
              <a:t>«Махаббатқа толы балалықпен бір ғұмыр кешуге болады.», дейді әйгілі ұстаз Г. </a:t>
            </a:r>
            <a:r>
              <a:rPr lang="ru-RU" sz="2000" b="1" i="1" dirty="0">
                <a:solidFill>
                  <a:srgbClr val="C00000"/>
                </a:solidFill>
                <a:latin typeface="Georgia" pitchFamily="18" charset="0"/>
              </a:rPr>
              <a:t>Песталоцци.</a:t>
            </a:r>
          </a:p>
          <a:p>
            <a:pPr hangingPunct="0"/>
            <a:r>
              <a:rPr lang="ru-RU" sz="2400" dirty="0">
                <a:latin typeface="Calibri" pitchFamily="34" charset="0"/>
              </a:rPr>
              <a:t> </a:t>
            </a:r>
          </a:p>
          <a:p>
            <a:endParaRPr lang="ru-RU" sz="2400" dirty="0">
              <a:latin typeface="Calibri" pitchFamily="34" charset="0"/>
            </a:endParaRPr>
          </a:p>
          <a:p>
            <a:pPr algn="ctr"/>
            <a:endParaRPr lang="ru-RU" sz="2400" b="1" i="1" dirty="0">
              <a:solidFill>
                <a:srgbClr val="7030A0"/>
              </a:solidFill>
              <a:latin typeface="Georgia" pitchFamily="18" charset="0"/>
            </a:endParaRPr>
          </a:p>
          <a:p>
            <a:r>
              <a:rPr lang="ru-RU" sz="2400" b="1" i="1" dirty="0">
                <a:latin typeface="Georgia" pitchFamily="18" charset="0"/>
              </a:rPr>
              <a:t/>
            </a:r>
            <a:br>
              <a:rPr lang="ru-RU" sz="2400" b="1" i="1" dirty="0">
                <a:latin typeface="Georgia" pitchFamily="18" charset="0"/>
              </a:rPr>
            </a:br>
            <a:endParaRPr lang="ru-RU" sz="2400" b="1" i="1" dirty="0">
              <a:latin typeface="Georgia" pitchFamily="18" charset="0"/>
            </a:endParaRPr>
          </a:p>
        </p:txBody>
      </p:sp>
      <p:pic>
        <p:nvPicPr>
          <p:cNvPr id="26628" name="Рисунок 3"/>
          <p:cNvPicPr>
            <a:picLocks noChangeAspect="1"/>
          </p:cNvPicPr>
          <p:nvPr/>
        </p:nvPicPr>
        <p:blipFill>
          <a:blip r:embed="rId3" cstate="print"/>
          <a:srcRect/>
          <a:stretch>
            <a:fillRect/>
          </a:stretch>
        </p:blipFill>
        <p:spPr bwMode="auto">
          <a:xfrm>
            <a:off x="134938" y="2127250"/>
            <a:ext cx="3179762"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alpha val="49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857" y="250825"/>
            <a:ext cx="11387818" cy="1806575"/>
          </a:xfrm>
        </p:spPr>
        <p:txBody>
          <a:bodyPr rtlCol="0">
            <a:normAutofit fontScale="90000"/>
          </a:bodyPr>
          <a:lstStyle/>
          <a:p>
            <a:pPr algn="ctr" eaLnBrk="1" fontAlgn="auto" hangingPunct="1">
              <a:spcAft>
                <a:spcPts val="0"/>
              </a:spcAft>
              <a:defRPr/>
            </a:pPr>
            <a:r>
              <a:rPr lang="ru-RU" sz="4000" b="1" i="1" dirty="0" err="1" smtClean="0">
                <a:solidFill>
                  <a:srgbClr val="C00000"/>
                </a:solidFill>
                <a:latin typeface="Academy.kz" pitchFamily="2" charset="0"/>
              </a:rPr>
              <a:t>Құрметті</a:t>
            </a:r>
            <a:r>
              <a:rPr lang="ru-RU" sz="4000" b="1" i="1" dirty="0" smtClean="0">
                <a:solidFill>
                  <a:srgbClr val="C00000"/>
                </a:solidFill>
                <a:latin typeface="Academy.kz" pitchFamily="2" charset="0"/>
              </a:rPr>
              <a:t> ата-аналар! </a:t>
            </a:r>
            <a:br>
              <a:rPr lang="ru-RU" sz="4000" b="1" i="1" dirty="0" smtClean="0">
                <a:solidFill>
                  <a:srgbClr val="C00000"/>
                </a:solidFill>
                <a:latin typeface="Academy.kz" pitchFamily="2" charset="0"/>
              </a:rPr>
            </a:br>
            <a:r>
              <a:rPr lang="ru-RU" sz="3300" b="1" i="1" dirty="0" err="1" smtClean="0">
                <a:solidFill>
                  <a:srgbClr val="C00000"/>
                </a:solidFill>
                <a:latin typeface="Academy.kz" pitchFamily="2" charset="0"/>
              </a:rPr>
              <a:t>Сіздерге</a:t>
            </a:r>
            <a:r>
              <a:rPr lang="ru-RU" sz="3300" b="1" i="1" dirty="0" smtClean="0">
                <a:solidFill>
                  <a:srgbClr val="C00000"/>
                </a:solidFill>
                <a:latin typeface="Academy.kz" pitchFamily="2" charset="0"/>
              </a:rPr>
              <a:t> және бірінші сынып </a:t>
            </a:r>
            <a:r>
              <a:rPr lang="ru-RU" sz="3300" b="1" i="1" dirty="0" err="1" smtClean="0">
                <a:solidFill>
                  <a:srgbClr val="C00000"/>
                </a:solidFill>
                <a:latin typeface="Academy.kz" pitchFamily="2" charset="0"/>
              </a:rPr>
              <a:t>оқушысына</a:t>
            </a:r>
            <a:r>
              <a:rPr lang="ru-RU" sz="3300" b="1" i="1" dirty="0" smtClean="0">
                <a:solidFill>
                  <a:srgbClr val="C00000"/>
                </a:solidFill>
                <a:latin typeface="Academy.kz" pitchFamily="2" charset="0"/>
              </a:rPr>
              <a:t> </a:t>
            </a:r>
            <a:r>
              <a:rPr lang="ru-RU" sz="3300" b="1" i="1" dirty="0" err="1" smtClean="0">
                <a:solidFill>
                  <a:srgbClr val="C00000"/>
                </a:solidFill>
                <a:latin typeface="Academy.kz" pitchFamily="2" charset="0"/>
              </a:rPr>
              <a:t>сәттілік</a:t>
            </a:r>
            <a:r>
              <a:rPr lang="ru-RU" sz="3300" b="1" i="1" dirty="0" smtClean="0">
                <a:solidFill>
                  <a:srgbClr val="C00000"/>
                </a:solidFill>
                <a:latin typeface="Academy.kz" pitchFamily="2" charset="0"/>
              </a:rPr>
              <a:t> </a:t>
            </a:r>
            <a:r>
              <a:rPr lang="ru-RU" sz="3300" b="1" i="1" dirty="0" err="1" smtClean="0">
                <a:solidFill>
                  <a:srgbClr val="C00000"/>
                </a:solidFill>
                <a:latin typeface="Academy.kz" pitchFamily="2" charset="0"/>
              </a:rPr>
              <a:t>тілейміз</a:t>
            </a:r>
            <a:r>
              <a:rPr lang="ru-RU" sz="3300" b="1" i="1" dirty="0" smtClean="0">
                <a:solidFill>
                  <a:srgbClr val="C00000"/>
                </a:solidFill>
                <a:latin typeface="Academy.kz" pitchFamily="2" charset="0"/>
              </a:rPr>
              <a:t>!</a:t>
            </a:r>
            <a:r>
              <a:rPr lang="ru-RU" dirty="0" smtClean="0">
                <a:solidFill>
                  <a:srgbClr val="7030A0"/>
                </a:solidFill>
                <a:latin typeface="Georgia" panose="02040502050405020303" pitchFamily="18" charset="0"/>
              </a:rPr>
              <a:t/>
            </a:r>
            <a:br>
              <a:rPr lang="ru-RU" dirty="0" smtClean="0">
                <a:solidFill>
                  <a:srgbClr val="7030A0"/>
                </a:solidFill>
                <a:latin typeface="Georgia" panose="02040502050405020303" pitchFamily="18" charset="0"/>
              </a:rPr>
            </a:br>
            <a:r>
              <a:rPr lang="ru-RU" b="1" dirty="0" smtClean="0">
                <a:solidFill>
                  <a:srgbClr val="7030A0"/>
                </a:solidFill>
                <a:latin typeface="Georgia" panose="02040502050405020303" pitchFamily="18" charset="0"/>
              </a:rPr>
              <a:t>Бақытты болыңыздар!</a:t>
            </a:r>
            <a:endParaRPr lang="ru-RU" b="1" i="1" dirty="0">
              <a:solidFill>
                <a:srgbClr val="C00000"/>
              </a:solidFill>
              <a:latin typeface="Georgia" panose="02040502050405020303" pitchFamily="18" charset="0"/>
            </a:endParaRPr>
          </a:p>
        </p:txBody>
      </p:sp>
      <p:sp>
        <p:nvSpPr>
          <p:cNvPr id="4" name="Прямоугольник 3"/>
          <p:cNvSpPr/>
          <p:nvPr/>
        </p:nvSpPr>
        <p:spPr>
          <a:xfrm>
            <a:off x="925284" y="5608915"/>
            <a:ext cx="10952389" cy="892552"/>
          </a:xfrm>
          <a:prstGeom prst="rect">
            <a:avLst/>
          </a:prstGeom>
        </p:spPr>
        <p:txBody>
          <a:bodyPr wrap="square">
            <a:spAutoFit/>
          </a:bodyPr>
          <a:lstStyle/>
          <a:p>
            <a:pPr algn="ctr" fontAlgn="auto">
              <a:spcBef>
                <a:spcPts val="0"/>
              </a:spcBef>
              <a:spcAft>
                <a:spcPts val="0"/>
              </a:spcAft>
              <a:defRPr/>
            </a:pPr>
            <a:r>
              <a:rPr lang="ru-RU" sz="2600" b="1" i="1" dirty="0" err="1" smtClean="0">
                <a:solidFill>
                  <a:srgbClr val="C00000"/>
                </a:solidFill>
                <a:latin typeface="Arial" panose="020B0604020202020204" pitchFamily="34" charset="0"/>
                <a:cs typeface="Arial" panose="020B0604020202020204" pitchFamily="34" charset="0"/>
              </a:rPr>
              <a:t>Сіздер</a:t>
            </a:r>
            <a:r>
              <a:rPr lang="ru-RU" sz="2600" b="1" i="1" dirty="0" smtClean="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туралы</a:t>
            </a:r>
            <a:r>
              <a:rPr lang="ru-RU" sz="2600" b="1" i="1" dirty="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Қандай</a:t>
            </a:r>
            <a:r>
              <a:rPr lang="ru-RU" sz="2600" b="1" i="1" dirty="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керемет</a:t>
            </a:r>
            <a:r>
              <a:rPr lang="ru-RU" sz="2600" b="1" i="1" dirty="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отбасы</a:t>
            </a:r>
            <a:r>
              <a:rPr lang="ru-RU" sz="2600" b="1" i="1" dirty="0">
                <a:solidFill>
                  <a:srgbClr val="C00000"/>
                </a:solidFill>
                <a:latin typeface="Arial" panose="020B0604020202020204" pitchFamily="34" charset="0"/>
                <a:cs typeface="Arial" panose="020B0604020202020204" pitchFamily="34" charset="0"/>
              </a:rPr>
              <a:t>» </a:t>
            </a:r>
            <a:endParaRPr lang="ru-RU" sz="2600" b="1" i="1" dirty="0" smtClean="0">
              <a:solidFill>
                <a:srgbClr val="C00000"/>
              </a:solidFill>
              <a:latin typeface="Arial" panose="020B0604020202020204" pitchFamily="34" charset="0"/>
              <a:cs typeface="Arial" panose="020B0604020202020204" pitchFamily="34" charset="0"/>
            </a:endParaRPr>
          </a:p>
          <a:p>
            <a:pPr algn="ctr" fontAlgn="auto">
              <a:spcBef>
                <a:spcPts val="0"/>
              </a:spcBef>
              <a:spcAft>
                <a:spcPts val="0"/>
              </a:spcAft>
              <a:defRPr/>
            </a:pPr>
            <a:r>
              <a:rPr lang="ru-RU" sz="2600" b="1" i="1" dirty="0" err="1" smtClean="0">
                <a:solidFill>
                  <a:srgbClr val="C00000"/>
                </a:solidFill>
                <a:latin typeface="Arial" panose="020B0604020202020204" pitchFamily="34" charset="0"/>
                <a:cs typeface="Arial" panose="020B0604020202020204" pitchFamily="34" charset="0"/>
              </a:rPr>
              <a:t>деп</a:t>
            </a:r>
            <a:r>
              <a:rPr lang="ru-RU" sz="2600" b="1" i="1" dirty="0" smtClean="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айтқанын</a:t>
            </a:r>
            <a:r>
              <a:rPr lang="ru-RU" sz="2600" b="1" i="1" dirty="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қалаймын</a:t>
            </a:r>
            <a:r>
              <a:rPr lang="ru-RU" sz="2600" b="1" i="1" dirty="0">
                <a:solidFill>
                  <a:srgbClr val="C00000"/>
                </a:solidFill>
                <a:latin typeface="Arial" panose="020B0604020202020204" pitchFamily="34" charset="0"/>
                <a:cs typeface="Arial" panose="020B0604020202020204" pitchFamily="34" charset="0"/>
              </a:rPr>
              <a:t> </a:t>
            </a:r>
            <a:r>
              <a:rPr lang="ru-RU" sz="2600" b="1" i="1" dirty="0" err="1">
                <a:solidFill>
                  <a:srgbClr val="C00000"/>
                </a:solidFill>
                <a:latin typeface="Arial" panose="020B0604020202020204" pitchFamily="34" charset="0"/>
                <a:cs typeface="Arial" panose="020B0604020202020204" pitchFamily="34" charset="0"/>
              </a:rPr>
              <a:t>достар</a:t>
            </a:r>
            <a:r>
              <a:rPr lang="ru-RU" sz="2600" b="1" i="1" dirty="0">
                <a:solidFill>
                  <a:srgbClr val="C00000"/>
                </a:solidFill>
                <a:latin typeface="Arial" panose="020B0604020202020204" pitchFamily="34" charset="0"/>
                <a:cs typeface="Arial" panose="020B0604020202020204" pitchFamily="34" charset="0"/>
              </a:rPr>
              <a:t>!</a:t>
            </a:r>
          </a:p>
        </p:txBody>
      </p:sp>
      <p:sp>
        <p:nvSpPr>
          <p:cNvPr id="5" name="Прямоугольник 4"/>
          <p:cNvSpPr/>
          <p:nvPr/>
        </p:nvSpPr>
        <p:spPr>
          <a:xfrm>
            <a:off x="772883" y="2241141"/>
            <a:ext cx="7968343" cy="3170099"/>
          </a:xfrm>
          <a:prstGeom prst="rect">
            <a:avLst/>
          </a:prstGeom>
        </p:spPr>
        <p:txBody>
          <a:bodyPr wrap="square">
            <a:spAutoFit/>
          </a:bodyPr>
          <a:lstStyle/>
          <a:p>
            <a:r>
              <a:rPr lang="ru-RU" sz="2000" dirty="0" err="1"/>
              <a:t>Атамнан</a:t>
            </a:r>
            <a:r>
              <a:rPr lang="ru-RU" sz="2000" dirty="0"/>
              <a:t> </a:t>
            </a:r>
            <a:r>
              <a:rPr lang="ru-RU" sz="2000" dirty="0" err="1"/>
              <a:t>басталар</a:t>
            </a:r>
            <a:r>
              <a:rPr lang="ru-RU" sz="2000" dirty="0"/>
              <a:t>,</a:t>
            </a:r>
            <a:br>
              <a:rPr lang="ru-RU" sz="2000" dirty="0"/>
            </a:br>
            <a:r>
              <a:rPr lang="ru-RU" sz="2000" dirty="0" err="1"/>
              <a:t>Әжемнен</a:t>
            </a:r>
            <a:r>
              <a:rPr lang="ru-RU" sz="2000" dirty="0"/>
              <a:t> </a:t>
            </a:r>
            <a:r>
              <a:rPr lang="ru-RU" sz="2000" dirty="0" err="1"/>
              <a:t>қосталар</a:t>
            </a:r>
            <a:r>
              <a:rPr lang="ru-RU" sz="2000" dirty="0"/>
              <a:t/>
            </a:r>
            <a:br>
              <a:rPr lang="ru-RU" sz="2000" dirty="0"/>
            </a:br>
            <a:r>
              <a:rPr lang="ru-RU" sz="2000" dirty="0" err="1"/>
              <a:t>Отбасым</a:t>
            </a:r>
            <a:r>
              <a:rPr lang="ru-RU" sz="2000" dirty="0"/>
              <a:t> </a:t>
            </a:r>
            <a:r>
              <a:rPr lang="ru-RU" sz="2000" dirty="0" err="1"/>
              <a:t>мынылар</a:t>
            </a:r>
            <a:r>
              <a:rPr lang="ru-RU" sz="2000" dirty="0"/>
              <a:t>:</a:t>
            </a:r>
            <a:br>
              <a:rPr lang="ru-RU" sz="2000" dirty="0"/>
            </a:br>
            <a:r>
              <a:rPr lang="ru-RU" sz="2000" dirty="0" err="1"/>
              <a:t>Ең</a:t>
            </a:r>
            <a:r>
              <a:rPr lang="ru-RU" sz="2000" dirty="0"/>
              <a:t> </a:t>
            </a:r>
            <a:r>
              <a:rPr lang="ru-RU" sz="2000" dirty="0" err="1"/>
              <a:t>жақын</a:t>
            </a:r>
            <a:r>
              <a:rPr lang="ru-RU" sz="2000" dirty="0"/>
              <a:t> </a:t>
            </a:r>
            <a:r>
              <a:rPr lang="ru-RU" sz="2000" dirty="0" err="1"/>
              <a:t>адамдар</a:t>
            </a:r>
            <a:r>
              <a:rPr lang="ru-RU" sz="2000" dirty="0"/>
              <a:t>-</a:t>
            </a:r>
            <a:br>
              <a:rPr lang="ru-RU" sz="2000" dirty="0"/>
            </a:br>
            <a:r>
              <a:rPr lang="ru-RU" sz="2000" dirty="0" err="1"/>
              <a:t>Әкем</a:t>
            </a:r>
            <a:r>
              <a:rPr lang="ru-RU" sz="2000" dirty="0"/>
              <a:t> мен </a:t>
            </a:r>
            <a:r>
              <a:rPr lang="ru-RU" sz="2000" dirty="0" err="1"/>
              <a:t>анам</a:t>
            </a:r>
            <a:r>
              <a:rPr lang="ru-RU" sz="2000" dirty="0"/>
              <a:t> бар,</a:t>
            </a:r>
            <a:br>
              <a:rPr lang="ru-RU" sz="2000" dirty="0"/>
            </a:br>
            <a:r>
              <a:rPr lang="ru-RU" sz="2000" dirty="0" err="1" smtClean="0"/>
              <a:t>Бір</a:t>
            </a:r>
            <a:r>
              <a:rPr lang="ru-RU" sz="2000" dirty="0" smtClean="0"/>
              <a:t> </a:t>
            </a:r>
            <a:r>
              <a:rPr lang="ru-RU" sz="2000" dirty="0" err="1"/>
              <a:t>туған</a:t>
            </a:r>
            <a:r>
              <a:rPr lang="ru-RU" sz="2000" dirty="0"/>
              <a:t> </a:t>
            </a:r>
            <a:r>
              <a:rPr lang="ru-RU" sz="2000" dirty="0" err="1"/>
              <a:t>ағам</a:t>
            </a:r>
            <a:r>
              <a:rPr lang="ru-RU" sz="2000" dirty="0"/>
              <a:t> бар,</a:t>
            </a:r>
            <a:br>
              <a:rPr lang="ru-RU" sz="2000" dirty="0"/>
            </a:br>
            <a:r>
              <a:rPr lang="ru-RU" sz="2000" dirty="0" err="1" smtClean="0"/>
              <a:t>Бір</a:t>
            </a:r>
            <a:r>
              <a:rPr lang="ru-RU" sz="2000" dirty="0" smtClean="0"/>
              <a:t> </a:t>
            </a:r>
            <a:r>
              <a:rPr lang="ru-RU" sz="2000" dirty="0" err="1"/>
              <a:t>туған</a:t>
            </a:r>
            <a:r>
              <a:rPr lang="ru-RU" sz="2000" dirty="0"/>
              <a:t> </a:t>
            </a:r>
            <a:r>
              <a:rPr lang="ru-RU" sz="2000" dirty="0" err="1"/>
              <a:t>апам</a:t>
            </a:r>
            <a:r>
              <a:rPr lang="ru-RU" sz="2000" dirty="0"/>
              <a:t> бар...</a:t>
            </a:r>
            <a:br>
              <a:rPr lang="ru-RU" sz="2000" dirty="0"/>
            </a:br>
            <a:r>
              <a:rPr lang="ru-RU" sz="2000" dirty="0" err="1" smtClean="0"/>
              <a:t>Бәрін</a:t>
            </a:r>
            <a:r>
              <a:rPr lang="ru-RU" sz="2000" dirty="0" smtClean="0"/>
              <a:t> </a:t>
            </a:r>
            <a:r>
              <a:rPr lang="ru-RU" sz="2000" dirty="0" err="1"/>
              <a:t>жақсы</a:t>
            </a:r>
            <a:r>
              <a:rPr lang="ru-RU" sz="2000" dirty="0"/>
              <a:t> </a:t>
            </a:r>
            <a:r>
              <a:rPr lang="ru-RU" sz="2000" dirty="0" err="1"/>
              <a:t>көремін</a:t>
            </a:r>
            <a:r>
              <a:rPr lang="ru-RU" sz="2000" dirty="0"/>
              <a:t>,</a:t>
            </a:r>
            <a:br>
              <a:rPr lang="ru-RU" sz="2000" dirty="0"/>
            </a:br>
            <a:r>
              <a:rPr lang="ru-RU" sz="2000" dirty="0" err="1" smtClean="0"/>
              <a:t>Еркелеймін,еремін</a:t>
            </a:r>
            <a:r>
              <a:rPr lang="ru-RU" sz="2000" dirty="0"/>
              <a:t>!</a:t>
            </a:r>
            <a:br>
              <a:rPr lang="ru-RU" sz="2000" dirty="0"/>
            </a:br>
            <a:r>
              <a:rPr lang="ru-RU" sz="2000" dirty="0" err="1" smtClean="0"/>
              <a:t>Мақтаншақ</a:t>
            </a:r>
            <a:r>
              <a:rPr lang="ru-RU" sz="2000" dirty="0" smtClean="0"/>
              <a:t> </a:t>
            </a:r>
            <a:r>
              <a:rPr lang="ru-RU" sz="2000" dirty="0" err="1"/>
              <a:t>қой</a:t>
            </a:r>
            <a:r>
              <a:rPr lang="ru-RU" sz="2000" dirty="0"/>
              <a:t> </a:t>
            </a:r>
            <a:r>
              <a:rPr lang="ru-RU" sz="2000" dirty="0" err="1" smtClean="0"/>
              <a:t>демегін</a:t>
            </a:r>
            <a:r>
              <a:rPr lang="ru-RU" sz="2000" dirty="0" smtClean="0"/>
              <a:t>!</a:t>
            </a:r>
            <a:endParaRPr lang="ru-RU" sz="20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1337" y="2241141"/>
            <a:ext cx="7861063" cy="27224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533400" y="289152"/>
            <a:ext cx="11557681" cy="1329470"/>
          </a:xfrm>
        </p:spPr>
        <p:txBody>
          <a:bodyPr/>
          <a:lstStyle/>
          <a:p>
            <a:pPr algn="ctr" eaLnBrk="1" hangingPunct="1"/>
            <a:r>
              <a:rPr lang="ru-RU" sz="2900" dirty="0" smtClean="0">
                <a:latin typeface="Georgia" pitchFamily="18" charset="0"/>
              </a:rPr>
              <a:t/>
            </a:r>
            <a:br>
              <a:rPr lang="ru-RU" sz="2900" dirty="0" smtClean="0">
                <a:latin typeface="Georgia" pitchFamily="18" charset="0"/>
              </a:rPr>
            </a:br>
            <a:r>
              <a:rPr lang="ru-RU" sz="2900" b="1" dirty="0">
                <a:solidFill>
                  <a:srgbClr val="7030A0"/>
                </a:solidFill>
                <a:latin typeface="Georgia" pitchFamily="18" charset="0"/>
              </a:rPr>
              <a:t>Бастауыш білім беру бұл – ересектер әлеміне, </a:t>
            </a:r>
            <a:r>
              <a:rPr lang="ru-RU" sz="2900" b="1" dirty="0" smtClean="0">
                <a:solidFill>
                  <a:srgbClr val="7030A0"/>
                </a:solidFill>
                <a:latin typeface="Georgia" pitchFamily="18" charset="0"/>
              </a:rPr>
              <a:t/>
            </a:r>
            <a:br>
              <a:rPr lang="ru-RU" sz="2900" b="1" dirty="0" smtClean="0">
                <a:solidFill>
                  <a:srgbClr val="7030A0"/>
                </a:solidFill>
                <a:latin typeface="Georgia" pitchFamily="18" charset="0"/>
              </a:rPr>
            </a:br>
            <a:r>
              <a:rPr lang="ru-RU" sz="2900" b="1" dirty="0" err="1" smtClean="0">
                <a:solidFill>
                  <a:srgbClr val="7030A0"/>
                </a:solidFill>
                <a:latin typeface="Georgia" pitchFamily="18" charset="0"/>
              </a:rPr>
              <a:t>саналы</a:t>
            </a:r>
            <a:r>
              <a:rPr lang="ru-RU" sz="2900" b="1" dirty="0" smtClean="0">
                <a:solidFill>
                  <a:srgbClr val="7030A0"/>
                </a:solidFill>
                <a:latin typeface="Georgia" pitchFamily="18" charset="0"/>
              </a:rPr>
              <a:t> </a:t>
            </a:r>
            <a:r>
              <a:rPr lang="ru-RU" sz="2900" b="1" dirty="0">
                <a:solidFill>
                  <a:srgbClr val="7030A0"/>
                </a:solidFill>
                <a:latin typeface="Georgia" pitchFamily="18" charset="0"/>
              </a:rPr>
              <a:t>өмірге </a:t>
            </a:r>
            <a:r>
              <a:rPr lang="ru-RU" sz="2900" b="1" dirty="0" smtClean="0">
                <a:solidFill>
                  <a:srgbClr val="7030A0"/>
                </a:solidFill>
                <a:latin typeface="Georgia" pitchFamily="18" charset="0"/>
              </a:rPr>
              <a:t>бастау , және </a:t>
            </a:r>
            <a:r>
              <a:rPr lang="ru-RU" sz="2900" b="1" dirty="0">
                <a:solidFill>
                  <a:srgbClr val="7030A0"/>
                </a:solidFill>
                <a:latin typeface="Georgia" pitchFamily="18" charset="0"/>
              </a:rPr>
              <a:t>баланың кім </a:t>
            </a:r>
            <a:r>
              <a:rPr lang="ru-RU" sz="2900" b="1" dirty="0" err="1">
                <a:solidFill>
                  <a:srgbClr val="7030A0"/>
                </a:solidFill>
                <a:latin typeface="Georgia" pitchFamily="18" charset="0"/>
              </a:rPr>
              <a:t>және</a:t>
            </a:r>
            <a:r>
              <a:rPr lang="ru-RU" sz="2900" b="1" dirty="0">
                <a:solidFill>
                  <a:srgbClr val="7030A0"/>
                </a:solidFill>
                <a:latin typeface="Georgia" pitchFamily="18" charset="0"/>
              </a:rPr>
              <a:t> </a:t>
            </a:r>
            <a:r>
              <a:rPr lang="ru-RU" sz="2900" b="1" dirty="0" smtClean="0">
                <a:solidFill>
                  <a:srgbClr val="7030A0"/>
                </a:solidFill>
                <a:latin typeface="Georgia" pitchFamily="18" charset="0"/>
              </a:rPr>
              <a:t/>
            </a:r>
            <a:br>
              <a:rPr lang="ru-RU" sz="2900" b="1" dirty="0" smtClean="0">
                <a:solidFill>
                  <a:srgbClr val="7030A0"/>
                </a:solidFill>
                <a:latin typeface="Georgia" pitchFamily="18" charset="0"/>
              </a:rPr>
            </a:br>
            <a:r>
              <a:rPr lang="ru-RU" sz="2900" b="1" dirty="0" err="1" smtClean="0">
                <a:solidFill>
                  <a:srgbClr val="7030A0"/>
                </a:solidFill>
                <a:latin typeface="Georgia" pitchFamily="18" charset="0"/>
              </a:rPr>
              <a:t>қандай</a:t>
            </a:r>
            <a:r>
              <a:rPr lang="ru-RU" sz="2900" b="1" dirty="0" smtClean="0">
                <a:solidFill>
                  <a:srgbClr val="7030A0"/>
                </a:solidFill>
                <a:latin typeface="Georgia" pitchFamily="18" charset="0"/>
              </a:rPr>
              <a:t> </a:t>
            </a:r>
            <a:r>
              <a:rPr lang="ru-RU" sz="2900" b="1" dirty="0">
                <a:solidFill>
                  <a:srgbClr val="7030A0"/>
                </a:solidFill>
                <a:latin typeface="Georgia" pitchFamily="18" charset="0"/>
              </a:rPr>
              <a:t>болып өсетіні оның </a:t>
            </a:r>
            <a:r>
              <a:rPr lang="ru-RU" sz="2900" b="1" dirty="0" err="1">
                <a:solidFill>
                  <a:srgbClr val="7030A0"/>
                </a:solidFill>
                <a:latin typeface="Georgia" pitchFamily="18" charset="0"/>
              </a:rPr>
              <a:t>жетістіктеріне</a:t>
            </a:r>
            <a:r>
              <a:rPr lang="ru-RU" sz="2900" b="1" dirty="0">
                <a:solidFill>
                  <a:srgbClr val="7030A0"/>
                </a:solidFill>
                <a:latin typeface="Georgia" pitchFamily="18" charset="0"/>
              </a:rPr>
              <a:t> </a:t>
            </a:r>
            <a:r>
              <a:rPr lang="ru-RU" sz="2900" b="1" dirty="0" err="1" smtClean="0">
                <a:solidFill>
                  <a:srgbClr val="7030A0"/>
                </a:solidFill>
                <a:latin typeface="Georgia" pitchFamily="18" charset="0"/>
              </a:rPr>
              <a:t>байланысты</a:t>
            </a:r>
            <a:r>
              <a:rPr lang="ru-RU" sz="2900" b="1" dirty="0" smtClean="0">
                <a:solidFill>
                  <a:srgbClr val="7030A0"/>
                </a:solidFill>
                <a:latin typeface="Georgia" pitchFamily="18" charset="0"/>
              </a:rPr>
              <a:t> </a:t>
            </a:r>
          </a:p>
        </p:txBody>
      </p:sp>
      <p:pic>
        <p:nvPicPr>
          <p:cNvPr id="3075" name="Рисунок 3" descr="http://sch134.minsk.edu.by/sm_full.aspx?guid=3913"/>
          <p:cNvPicPr>
            <a:picLocks noChangeAspect="1" noChangeArrowheads="1"/>
          </p:cNvPicPr>
          <p:nvPr/>
        </p:nvPicPr>
        <p:blipFill>
          <a:blip r:embed="rId4" cstate="print"/>
          <a:srcRect/>
          <a:stretch>
            <a:fillRect/>
          </a:stretch>
        </p:blipFill>
        <p:spPr bwMode="auto">
          <a:xfrm>
            <a:off x="866336" y="2157046"/>
            <a:ext cx="1572064" cy="1621449"/>
          </a:xfrm>
          <a:prstGeom prst="rect">
            <a:avLst/>
          </a:prstGeom>
          <a:noFill/>
          <a:ln w="9525">
            <a:noFill/>
            <a:miter lim="800000"/>
            <a:headEnd/>
            <a:tailEnd/>
          </a:ln>
        </p:spPr>
      </p:pic>
      <p:sp>
        <p:nvSpPr>
          <p:cNvPr id="6" name="TextBox 5"/>
          <p:cNvSpPr txBox="1"/>
          <p:nvPr/>
        </p:nvSpPr>
        <p:spPr>
          <a:xfrm>
            <a:off x="3043012" y="2157046"/>
            <a:ext cx="8794994" cy="4339650"/>
          </a:xfrm>
          <a:prstGeom prst="rect">
            <a:avLst/>
          </a:prstGeom>
          <a:noFill/>
        </p:spPr>
        <p:txBody>
          <a:bodyPr wrap="square">
            <a:spAutoFit/>
          </a:bodyPr>
          <a:lstStyle/>
          <a:p>
            <a:pPr algn="just" fontAlgn="auto">
              <a:spcBef>
                <a:spcPts val="0"/>
              </a:spcBef>
              <a:spcAft>
                <a:spcPts val="0"/>
              </a:spcAft>
              <a:defRPr/>
            </a:pPr>
            <a:r>
              <a:rPr lang="ru-RU" sz="2800" b="1" dirty="0" err="1">
                <a:solidFill>
                  <a:srgbClr val="C00000"/>
                </a:solidFill>
                <a:latin typeface="Georgia" panose="02040502050405020303" pitchFamily="18" charset="0"/>
                <a:cs typeface="Arial" panose="020B0604020202020204" pitchFamily="34" charset="0"/>
              </a:rPr>
              <a:t>Неліктен</a:t>
            </a:r>
            <a:r>
              <a:rPr lang="ru-RU" sz="2800" b="1" dirty="0">
                <a:solidFill>
                  <a:srgbClr val="C00000"/>
                </a:solidFill>
                <a:latin typeface="Georgia" panose="02040502050405020303" pitchFamily="18" charset="0"/>
                <a:cs typeface="Arial" panose="020B0604020202020204" pitchFamily="34" charset="0"/>
              </a:rPr>
              <a:t> </a:t>
            </a:r>
            <a:r>
              <a:rPr lang="ru-RU" sz="2800" b="1" dirty="0" err="1">
                <a:solidFill>
                  <a:srgbClr val="C00000"/>
                </a:solidFill>
                <a:latin typeface="Georgia" panose="02040502050405020303" pitchFamily="18" charset="0"/>
                <a:cs typeface="Arial" panose="020B0604020202020204" pitchFamily="34" charset="0"/>
              </a:rPr>
              <a:t>балада</a:t>
            </a:r>
            <a:r>
              <a:rPr lang="ru-RU" sz="2800" b="1" dirty="0">
                <a:solidFill>
                  <a:srgbClr val="C00000"/>
                </a:solidFill>
                <a:latin typeface="Georgia" panose="02040502050405020303" pitchFamily="18" charset="0"/>
                <a:cs typeface="Arial" panose="020B0604020202020204" pitchFamily="34" charset="0"/>
              </a:rPr>
              <a:t> </a:t>
            </a:r>
            <a:r>
              <a:rPr lang="ru-RU" sz="2800" b="1" dirty="0" err="1">
                <a:solidFill>
                  <a:srgbClr val="C00000"/>
                </a:solidFill>
                <a:latin typeface="Georgia" panose="02040502050405020303" pitchFamily="18" charset="0"/>
                <a:cs typeface="Arial" panose="020B0604020202020204" pitchFamily="34" charset="0"/>
              </a:rPr>
              <a:t>қиындықтар</a:t>
            </a:r>
            <a:r>
              <a:rPr lang="ru-RU" sz="2800" b="1" dirty="0">
                <a:solidFill>
                  <a:srgbClr val="C00000"/>
                </a:solidFill>
                <a:latin typeface="Georgia" panose="02040502050405020303" pitchFamily="18" charset="0"/>
                <a:cs typeface="Arial" panose="020B0604020202020204" pitchFamily="34" charset="0"/>
              </a:rPr>
              <a:t> </a:t>
            </a:r>
            <a:r>
              <a:rPr lang="ru-RU" sz="2800" b="1" dirty="0" err="1">
                <a:solidFill>
                  <a:srgbClr val="C00000"/>
                </a:solidFill>
                <a:latin typeface="Georgia" panose="02040502050405020303" pitchFamily="18" charset="0"/>
                <a:cs typeface="Arial" panose="020B0604020202020204" pitchFamily="34" charset="0"/>
              </a:rPr>
              <a:t>туындауы</a:t>
            </a:r>
            <a:r>
              <a:rPr lang="ru-RU" sz="2800" b="1" dirty="0">
                <a:solidFill>
                  <a:srgbClr val="C00000"/>
                </a:solidFill>
                <a:latin typeface="Georgia" panose="02040502050405020303" pitchFamily="18" charset="0"/>
                <a:cs typeface="Arial" panose="020B0604020202020204" pitchFamily="34" charset="0"/>
              </a:rPr>
              <a:t> </a:t>
            </a:r>
            <a:r>
              <a:rPr lang="ru-RU" sz="2800" b="1" dirty="0" err="1">
                <a:solidFill>
                  <a:srgbClr val="C00000"/>
                </a:solidFill>
                <a:latin typeface="Georgia" panose="02040502050405020303" pitchFamily="18" charset="0"/>
                <a:cs typeface="Arial" panose="020B0604020202020204" pitchFamily="34" charset="0"/>
              </a:rPr>
              <a:t>мүмкін</a:t>
            </a:r>
            <a:r>
              <a:rPr lang="ru-RU" sz="2800" b="1" dirty="0" smtClean="0">
                <a:solidFill>
                  <a:srgbClr val="C00000"/>
                </a:solidFill>
                <a:latin typeface="Georgia" panose="02040502050405020303" pitchFamily="18" charset="0"/>
                <a:cs typeface="Arial" panose="020B0604020202020204" pitchFamily="34" charset="0"/>
              </a:rPr>
              <a:t>?</a:t>
            </a:r>
          </a:p>
          <a:p>
            <a:pPr algn="just" fontAlgn="auto">
              <a:spcBef>
                <a:spcPts val="0"/>
              </a:spcBef>
              <a:spcAft>
                <a:spcPts val="0"/>
              </a:spcAft>
              <a:defRPr/>
            </a:pPr>
            <a:endParaRPr lang="ru-RU" sz="2000" dirty="0">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Ø"/>
              <a:defRPr/>
            </a:pPr>
            <a:r>
              <a:rPr lang="ru-RU" sz="2000" b="1" dirty="0">
                <a:solidFill>
                  <a:srgbClr val="C00000"/>
                </a:solidFill>
                <a:latin typeface="Arial" panose="020B0604020202020204" pitchFamily="34" charset="0"/>
                <a:cs typeface="Arial" panose="020B0604020202020204" pitchFamily="34" charset="0"/>
              </a:rPr>
              <a:t>Мектепте жаңа талаптар қойылады: мұқият тыңдау, алаңдамау, орнатылған ережелер мен тәртіпке бағыну</a:t>
            </a:r>
            <a:r>
              <a:rPr lang="ru-RU" sz="2000" b="1" dirty="0" smtClean="0">
                <a:solidFill>
                  <a:srgbClr val="C00000"/>
                </a:solidFill>
                <a:latin typeface="Arial" panose="020B0604020202020204" pitchFamily="34" charset="0"/>
                <a:cs typeface="Arial" panose="020B0604020202020204" pitchFamily="34" charset="0"/>
              </a:rPr>
              <a:t>.</a:t>
            </a:r>
            <a:endParaRPr lang="ru-RU" sz="2000" b="1" i="1" dirty="0">
              <a:solidFill>
                <a:srgbClr val="00206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Ø"/>
              <a:defRPr/>
            </a:pPr>
            <a:endParaRPr lang="ru-RU" sz="2000" b="1" dirty="0">
              <a:solidFill>
                <a:srgbClr val="00206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Ø"/>
              <a:defRPr/>
            </a:pPr>
            <a:r>
              <a:rPr lang="ru-RU" sz="2000" b="1" dirty="0" err="1">
                <a:solidFill>
                  <a:srgbClr val="7030A0"/>
                </a:solidFill>
                <a:latin typeface="Arial" panose="020B0604020202020204" pitchFamily="34" charset="0"/>
                <a:cs typeface="Arial" panose="020B0604020202020204" pitchFamily="34" charset="0"/>
              </a:rPr>
              <a:t>Ата-аналар</a:t>
            </a:r>
            <a:r>
              <a:rPr lang="ru-RU" sz="2000" b="1" dirty="0">
                <a:solidFill>
                  <a:srgbClr val="7030A0"/>
                </a:solidFill>
                <a:latin typeface="Arial" panose="020B0604020202020204" pitchFamily="34" charset="0"/>
                <a:cs typeface="Arial" panose="020B0604020202020204" pitchFamily="34" charset="0"/>
              </a:rPr>
              <a:t> </a:t>
            </a:r>
            <a:r>
              <a:rPr lang="ru-RU" sz="2000" b="1" dirty="0" err="1">
                <a:solidFill>
                  <a:srgbClr val="7030A0"/>
                </a:solidFill>
                <a:latin typeface="Arial" panose="020B0604020202020204" pitchFamily="34" charset="0"/>
                <a:cs typeface="Arial" panose="020B0604020202020204" pitchFamily="34" charset="0"/>
              </a:rPr>
              <a:t>тарапынан</a:t>
            </a:r>
            <a:r>
              <a:rPr lang="ru-RU" sz="2000" b="1" dirty="0">
                <a:solidFill>
                  <a:srgbClr val="7030A0"/>
                </a:solidFill>
                <a:latin typeface="Arial" panose="020B0604020202020204" pitchFamily="34" charset="0"/>
                <a:cs typeface="Arial" panose="020B0604020202020204" pitchFamily="34" charset="0"/>
              </a:rPr>
              <a:t> </a:t>
            </a:r>
            <a:r>
              <a:rPr lang="ru-RU" sz="2000" b="1" dirty="0" err="1">
                <a:solidFill>
                  <a:srgbClr val="7030A0"/>
                </a:solidFill>
                <a:latin typeface="Arial" panose="020B0604020202020204" pitchFamily="34" charset="0"/>
                <a:cs typeface="Arial" panose="020B0604020202020204" pitchFamily="34" charset="0"/>
              </a:rPr>
              <a:t>жаңа</a:t>
            </a:r>
            <a:r>
              <a:rPr lang="ru-RU" sz="2000" b="1" dirty="0">
                <a:solidFill>
                  <a:srgbClr val="7030A0"/>
                </a:solidFill>
                <a:latin typeface="Arial" panose="020B0604020202020204" pitchFamily="34" charset="0"/>
                <a:cs typeface="Arial" panose="020B0604020202020204" pitchFamily="34" charset="0"/>
              </a:rPr>
              <a:t> </a:t>
            </a:r>
            <a:r>
              <a:rPr lang="ru-RU" sz="2000" b="1" dirty="0" err="1">
                <a:solidFill>
                  <a:srgbClr val="7030A0"/>
                </a:solidFill>
                <a:latin typeface="Arial" panose="020B0604020202020204" pitchFamily="34" charset="0"/>
                <a:cs typeface="Arial" panose="020B0604020202020204" pitchFamily="34" charset="0"/>
              </a:rPr>
              <a:t>талаптар</a:t>
            </a:r>
            <a:r>
              <a:rPr lang="ru-RU" sz="2000" b="1" dirty="0">
                <a:solidFill>
                  <a:srgbClr val="7030A0"/>
                </a:solidFill>
                <a:latin typeface="Arial" panose="020B0604020202020204" pitchFamily="34" charset="0"/>
                <a:cs typeface="Arial" panose="020B0604020202020204" pitchFamily="34" charset="0"/>
              </a:rPr>
              <a:t> </a:t>
            </a:r>
            <a:r>
              <a:rPr lang="ru-RU" sz="2000" b="1" dirty="0" err="1">
                <a:solidFill>
                  <a:srgbClr val="7030A0"/>
                </a:solidFill>
                <a:latin typeface="Arial" panose="020B0604020202020204" pitchFamily="34" charset="0"/>
                <a:cs typeface="Arial" panose="020B0604020202020204" pitchFamily="34" charset="0"/>
              </a:rPr>
              <a:t>пайда</a:t>
            </a:r>
            <a:r>
              <a:rPr lang="ru-RU" sz="2000" b="1" dirty="0">
                <a:solidFill>
                  <a:srgbClr val="7030A0"/>
                </a:solidFill>
                <a:latin typeface="Arial" panose="020B0604020202020204" pitchFamily="34" charset="0"/>
                <a:cs typeface="Arial" panose="020B0604020202020204" pitchFamily="34" charset="0"/>
              </a:rPr>
              <a:t> </a:t>
            </a:r>
            <a:r>
              <a:rPr lang="ru-RU" sz="2000" b="1" dirty="0" err="1">
                <a:solidFill>
                  <a:srgbClr val="7030A0"/>
                </a:solidFill>
                <a:latin typeface="Arial" panose="020B0604020202020204" pitchFamily="34" charset="0"/>
                <a:cs typeface="Arial" panose="020B0604020202020204" pitchFamily="34" charset="0"/>
              </a:rPr>
              <a:t>болады</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күн</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тәртібін</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өзгерту</a:t>
            </a:r>
            <a:r>
              <a:rPr lang="ru-RU" sz="2000" b="1" dirty="0">
                <a:solidFill>
                  <a:schemeClr val="tx2"/>
                </a:solidFill>
                <a:latin typeface="Arial" panose="020B0604020202020204" pitchFamily="34" charset="0"/>
                <a:cs typeface="Arial" panose="020B0604020202020204" pitchFamily="34" charset="0"/>
              </a:rPr>
              <a:t>, бала </a:t>
            </a:r>
            <a:r>
              <a:rPr lang="ru-RU" sz="2000" b="1" dirty="0" err="1">
                <a:solidFill>
                  <a:schemeClr val="tx2"/>
                </a:solidFill>
                <a:latin typeface="Arial" panose="020B0604020202020204" pitchFamily="34" charset="0"/>
                <a:cs typeface="Arial" panose="020B0604020202020204" pitchFamily="34" charset="0"/>
              </a:rPr>
              <a:t>тәртібіндегі</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өз</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бетінше</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әрекеттердің</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пайда</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болуы</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бұйрықты</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өз-өзіне</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қызмет</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көрсету</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арқылы</a:t>
            </a:r>
            <a:r>
              <a:rPr lang="ru-RU" sz="2000" b="1" dirty="0">
                <a:solidFill>
                  <a:schemeClr val="tx2"/>
                </a:solidFill>
                <a:latin typeface="Arial" panose="020B0604020202020204" pitchFamily="34" charset="0"/>
                <a:cs typeface="Arial" panose="020B0604020202020204" pitchFamily="34" charset="0"/>
              </a:rPr>
              <a:t> </a:t>
            </a:r>
            <a:r>
              <a:rPr lang="ru-RU" sz="2000" b="1" dirty="0" err="1">
                <a:solidFill>
                  <a:schemeClr val="tx2"/>
                </a:solidFill>
                <a:latin typeface="Arial" panose="020B0604020202020204" pitchFamily="34" charset="0"/>
                <a:cs typeface="Arial" panose="020B0604020202020204" pitchFamily="34" charset="0"/>
              </a:rPr>
              <a:t>орындау</a:t>
            </a:r>
            <a:r>
              <a:rPr lang="ru-RU" sz="2000" b="1" dirty="0">
                <a:solidFill>
                  <a:schemeClr val="tx2"/>
                </a:solidFill>
                <a:latin typeface="Arial" panose="020B0604020202020204" pitchFamily="34" charset="0"/>
                <a:cs typeface="Arial" panose="020B0604020202020204" pitchFamily="34" charset="0"/>
              </a:rPr>
              <a:t>.</a:t>
            </a:r>
          </a:p>
          <a:p>
            <a:pPr marL="285750" indent="-285750" algn="just" fontAlgn="auto">
              <a:spcBef>
                <a:spcPts val="0"/>
              </a:spcBef>
              <a:spcAft>
                <a:spcPts val="0"/>
              </a:spcAft>
              <a:buFont typeface="Wingdings" panose="05000000000000000000" pitchFamily="2" charset="2"/>
              <a:buChar char="Ø"/>
              <a:defRPr/>
            </a:pPr>
            <a:r>
              <a:rPr lang="ru-RU" sz="2000" b="1" dirty="0">
                <a:solidFill>
                  <a:srgbClr val="00B050"/>
                </a:solidFill>
                <a:latin typeface="Arial" panose="020B0604020202020204" pitchFamily="34" charset="0"/>
                <a:cs typeface="Arial" panose="020B0604020202020204" pitchFamily="34" charset="0"/>
              </a:rPr>
              <a:t>Бала өз </a:t>
            </a:r>
            <a:r>
              <a:rPr lang="ru-RU" sz="2000" b="1" dirty="0" smtClean="0">
                <a:solidFill>
                  <a:srgbClr val="00B050"/>
                </a:solidFill>
                <a:latin typeface="Arial" panose="020B0604020202020204" pitchFamily="34" charset="0"/>
                <a:cs typeface="Arial" panose="020B0604020202020204" pitchFamily="34" charset="0"/>
              </a:rPr>
              <a:t>қ</a:t>
            </a:r>
            <a:r>
              <a:rPr lang="kk-KZ" sz="2000" b="1" dirty="0" smtClean="0">
                <a:solidFill>
                  <a:srgbClr val="00B050"/>
                </a:solidFill>
                <a:latin typeface="Arial" panose="020B0604020202020204" pitchFamily="34" charset="0"/>
                <a:cs typeface="Arial" panose="020B0604020202020204" pitchFamily="34" charset="0"/>
              </a:rPr>
              <a:t>ұрдастарымен</a:t>
            </a:r>
            <a:r>
              <a:rPr lang="ru-RU" sz="2000" b="1" dirty="0" smtClean="0">
                <a:solidFill>
                  <a:srgbClr val="00B050"/>
                </a:solidFill>
                <a:latin typeface="Arial" panose="020B0604020202020204" pitchFamily="34" charset="0"/>
                <a:cs typeface="Arial" panose="020B0604020202020204" pitchFamily="34" charset="0"/>
              </a:rPr>
              <a:t> </a:t>
            </a:r>
            <a:r>
              <a:rPr lang="ru-RU" sz="2000" b="1" dirty="0">
                <a:solidFill>
                  <a:srgbClr val="00B050"/>
                </a:solidFill>
                <a:latin typeface="Arial" panose="020B0604020202020204" pitchFamily="34" charset="0"/>
                <a:cs typeface="Arial" panose="020B0604020202020204" pitchFamily="34" charset="0"/>
              </a:rPr>
              <a:t>жаңа қарым-қатынасқа түседі: </a:t>
            </a:r>
            <a:r>
              <a:rPr lang="ru-RU" sz="2000" b="1" i="1" dirty="0">
                <a:solidFill>
                  <a:srgbClr val="002060"/>
                </a:solidFill>
                <a:latin typeface="Arial" panose="020B0604020202020204" pitchFamily="34" charset="0"/>
                <a:cs typeface="Arial" panose="020B0604020202020204" pitchFamily="34" charset="0"/>
              </a:rPr>
              <a:t>бала басқалар сияқты оқи аламын ба, менімен балалар дос болады ма, мені түрлі сөздермен не істерімен ренжітпейді ме деп уайымдай бастайды.</a:t>
            </a:r>
            <a:endParaRPr lang="ru-RU" sz="2000" b="1" dirty="0">
              <a:solidFill>
                <a:srgbClr val="002060"/>
              </a:solidFill>
              <a:latin typeface="Arial" panose="020B0604020202020204" pitchFamily="34" charset="0"/>
              <a:cs typeface="Arial" panose="020B0604020202020204" pitchFamily="34" charset="0"/>
            </a:endParaRPr>
          </a:p>
        </p:txBody>
      </p:sp>
      <p:pic>
        <p:nvPicPr>
          <p:cNvPr id="3077" name="Рисунок 2"/>
          <p:cNvPicPr>
            <a:picLocks noChangeAspect="1"/>
          </p:cNvPicPr>
          <p:nvPr/>
        </p:nvPicPr>
        <p:blipFill>
          <a:blip r:embed="rId5" cstate="print"/>
          <a:srcRect/>
          <a:stretch>
            <a:fillRect/>
          </a:stretch>
        </p:blipFill>
        <p:spPr bwMode="auto">
          <a:xfrm>
            <a:off x="177800" y="4138613"/>
            <a:ext cx="28575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563" y="283029"/>
            <a:ext cx="11839575" cy="1844221"/>
          </a:xfrm>
        </p:spPr>
        <p:txBody>
          <a:bodyPr rtlCol="0">
            <a:normAutofit/>
          </a:bodyPr>
          <a:lstStyle/>
          <a:p>
            <a:pPr algn="ctr" eaLnBrk="1" fontAlgn="auto" hangingPunct="1">
              <a:spcAft>
                <a:spcPts val="0"/>
              </a:spcAft>
              <a:defRPr/>
            </a:pPr>
            <a:r>
              <a:rPr lang="ru-RU" sz="3000" b="1" dirty="0">
                <a:solidFill>
                  <a:srgbClr val="C00000"/>
                </a:solidFill>
                <a:latin typeface="Georgia" panose="02040502050405020303" pitchFamily="18" charset="0"/>
              </a:rPr>
              <a:t>Мектепте алғаш білім </a:t>
            </a:r>
            <a:r>
              <a:rPr lang="ru-RU" sz="3000" b="1" dirty="0" smtClean="0">
                <a:solidFill>
                  <a:srgbClr val="C00000"/>
                </a:solidFill>
                <a:latin typeface="Georgia" panose="02040502050405020303" pitchFamily="18" charset="0"/>
              </a:rPr>
              <a:t>алуына</a:t>
            </a:r>
            <a:r>
              <a:rPr lang="ru-RU" sz="3000" b="1" dirty="0">
                <a:solidFill>
                  <a:srgbClr val="C00000"/>
                </a:solidFill>
                <a:latin typeface="Georgia" panose="02040502050405020303" pitchFamily="18" charset="0"/>
              </a:rPr>
              <a:t> </a:t>
            </a:r>
            <a:r>
              <a:rPr lang="ru-RU" sz="3000" b="1" dirty="0" err="1" smtClean="0">
                <a:solidFill>
                  <a:srgbClr val="C00000"/>
                </a:solidFill>
                <a:latin typeface="Georgia" panose="02040502050405020303" pitchFamily="18" charset="0"/>
              </a:rPr>
              <a:t>байланысты</a:t>
            </a:r>
            <a:r>
              <a:rPr lang="ru-RU" sz="3000" b="1" dirty="0" smtClean="0">
                <a:solidFill>
                  <a:srgbClr val="C00000"/>
                </a:solidFill>
                <a:latin typeface="Georgia" panose="02040502050405020303" pitchFamily="18" charset="0"/>
              </a:rPr>
              <a:t>  </a:t>
            </a:r>
            <a:br>
              <a:rPr lang="ru-RU" sz="3000" b="1" dirty="0" smtClean="0">
                <a:solidFill>
                  <a:srgbClr val="C00000"/>
                </a:solidFill>
                <a:latin typeface="Georgia" panose="02040502050405020303" pitchFamily="18" charset="0"/>
              </a:rPr>
            </a:br>
            <a:r>
              <a:rPr lang="ru-RU" sz="3000" b="1" dirty="0" smtClean="0">
                <a:solidFill>
                  <a:srgbClr val="C00000"/>
                </a:solidFill>
                <a:latin typeface="Georgia" panose="02040502050405020303" pitchFamily="18" charset="0"/>
              </a:rPr>
              <a:t>бала </a:t>
            </a:r>
            <a:r>
              <a:rPr lang="ru-RU" sz="3000" b="1" dirty="0">
                <a:solidFill>
                  <a:srgbClr val="C00000"/>
                </a:solidFill>
                <a:latin typeface="Georgia" panose="02040502050405020303" pitchFamily="18" charset="0"/>
              </a:rPr>
              <a:t>өміріндегі </a:t>
            </a:r>
            <a:r>
              <a:rPr lang="ru-RU" sz="3000" b="1" dirty="0" smtClean="0">
                <a:solidFill>
                  <a:srgbClr val="C00000"/>
                </a:solidFill>
                <a:latin typeface="Georgia" panose="02040502050405020303" pitchFamily="18" charset="0"/>
              </a:rPr>
              <a:t> өзгерістер кезінде  ата-аналар </a:t>
            </a:r>
            <a:r>
              <a:rPr lang="ru-RU" sz="3000" b="1" dirty="0">
                <a:solidFill>
                  <a:srgbClr val="C00000"/>
                </a:solidFill>
                <a:latin typeface="Georgia" panose="02040502050405020303" pitchFamily="18" charset="0"/>
              </a:rPr>
              <a:t>төмендегілерді естен шығармауы тиіс: </a:t>
            </a:r>
            <a:endParaRPr lang="ru-RU" sz="3000" dirty="0"/>
          </a:p>
        </p:txBody>
      </p:sp>
      <p:sp>
        <p:nvSpPr>
          <p:cNvPr id="3" name="TextBox 2"/>
          <p:cNvSpPr txBox="1"/>
          <p:nvPr/>
        </p:nvSpPr>
        <p:spPr>
          <a:xfrm>
            <a:off x="5226050" y="2127250"/>
            <a:ext cx="6410779" cy="3908762"/>
          </a:xfrm>
          <a:prstGeom prst="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285750" indent="-285750" algn="just" fontAlgn="auto">
              <a:spcBef>
                <a:spcPts val="0"/>
              </a:spcBef>
              <a:spcAft>
                <a:spcPts val="0"/>
              </a:spcAft>
              <a:buFont typeface="Wingdings" panose="05000000000000000000" pitchFamily="2" charset="2"/>
              <a:buChar char="q"/>
              <a:defRPr/>
            </a:pPr>
            <a:r>
              <a:rPr lang="ru-RU" sz="2400" dirty="0" err="1">
                <a:solidFill>
                  <a:schemeClr val="accent5"/>
                </a:solidFill>
                <a:latin typeface="Arial" panose="020B0604020202020204" pitchFamily="34" charset="0"/>
                <a:cs typeface="Arial" panose="020B0604020202020204" pitchFamily="34" charset="0"/>
              </a:rPr>
              <a:t>Бірінші</a:t>
            </a:r>
            <a:r>
              <a:rPr lang="ru-RU" sz="2400" dirty="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сынып</a:t>
            </a:r>
            <a:r>
              <a:rPr lang="ru-RU" sz="2400" dirty="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оқушылары</a:t>
            </a:r>
            <a:r>
              <a:rPr lang="ru-RU" sz="2400" dirty="0">
                <a:solidFill>
                  <a:schemeClr val="accent5"/>
                </a:solidFill>
                <a:latin typeface="Arial" panose="020B0604020202020204" pitchFamily="34" charset="0"/>
                <a:cs typeface="Arial" panose="020B0604020202020204" pitchFamily="34" charset="0"/>
              </a:rPr>
              <a:t> </a:t>
            </a:r>
            <a:r>
              <a:rPr lang="ru-RU" sz="2400" dirty="0" err="1" smtClean="0">
                <a:solidFill>
                  <a:schemeClr val="accent5"/>
                </a:solidFill>
                <a:latin typeface="Arial" panose="020B0604020202020204" pitchFamily="34" charset="0"/>
                <a:cs typeface="Arial" panose="020B0604020202020204" pitchFamily="34" charset="0"/>
              </a:rPr>
              <a:t>өте</a:t>
            </a:r>
            <a:r>
              <a:rPr lang="ru-RU" sz="2400" dirty="0" smtClean="0">
                <a:solidFill>
                  <a:schemeClr val="accent5"/>
                </a:solidFill>
                <a:latin typeface="Arial" panose="020B0604020202020204" pitchFamily="34" charset="0"/>
                <a:cs typeface="Arial" panose="020B0604020202020204" pitchFamily="34" charset="0"/>
              </a:rPr>
              <a:t> </a:t>
            </a:r>
            <a:r>
              <a:rPr lang="ru-RU" sz="2400" dirty="0" err="1" smtClean="0">
                <a:solidFill>
                  <a:schemeClr val="accent5"/>
                </a:solidFill>
                <a:latin typeface="Arial" panose="020B0604020202020204" pitchFamily="34" charset="0"/>
                <a:cs typeface="Arial" panose="020B0604020202020204" pitchFamily="34" charset="0"/>
              </a:rPr>
              <a:t>әсершіл</a:t>
            </a:r>
            <a:r>
              <a:rPr lang="ru-RU" sz="2400" dirty="0" smtClean="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болып</a:t>
            </a:r>
            <a:r>
              <a:rPr lang="ru-RU" sz="2400" dirty="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қала</a:t>
            </a:r>
            <a:r>
              <a:rPr lang="ru-RU" sz="2400" dirty="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береді</a:t>
            </a:r>
            <a:r>
              <a:rPr lang="ru-RU" sz="2400" dirty="0">
                <a:solidFill>
                  <a:schemeClr val="accent5"/>
                </a:solidFill>
                <a:latin typeface="Arial" panose="020B0604020202020204" pitchFamily="34" charset="0"/>
                <a:cs typeface="Arial" panose="020B0604020202020204" pitchFamily="34" charset="0"/>
              </a:rPr>
              <a:t>; </a:t>
            </a:r>
            <a:endParaRPr lang="ru-RU" sz="2400" dirty="0" smtClean="0">
              <a:solidFill>
                <a:schemeClr val="accent5"/>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q"/>
              <a:defRPr/>
            </a:pPr>
            <a:r>
              <a:rPr lang="ru-RU" sz="2400" dirty="0" smtClean="0">
                <a:solidFill>
                  <a:schemeClr val="accent5"/>
                </a:solidFill>
                <a:latin typeface="Arial" panose="020B0604020202020204" pitchFamily="34" charset="0"/>
                <a:cs typeface="Arial" panose="020B0604020202020204" pitchFamily="34" charset="0"/>
              </a:rPr>
              <a:t>Тез </a:t>
            </a:r>
            <a:r>
              <a:rPr lang="ru-RU" sz="2400" dirty="0" err="1" smtClean="0">
                <a:solidFill>
                  <a:schemeClr val="accent5"/>
                </a:solidFill>
                <a:latin typeface="Arial" panose="020B0604020202020204" pitchFamily="34" charset="0"/>
                <a:cs typeface="Arial" panose="020B0604020202020204" pitchFamily="34" charset="0"/>
              </a:rPr>
              <a:t>ашуланғыш</a:t>
            </a:r>
            <a:r>
              <a:rPr lang="ru-RU" sz="2400" dirty="0" smtClean="0">
                <a:solidFill>
                  <a:schemeClr val="accent5"/>
                </a:solidFill>
                <a:latin typeface="Arial" panose="020B0604020202020204" pitchFamily="34" charset="0"/>
                <a:cs typeface="Arial" panose="020B0604020202020204" pitchFamily="34" charset="0"/>
              </a:rPr>
              <a:t> </a:t>
            </a:r>
            <a:r>
              <a:rPr lang="ru-RU" sz="2400" dirty="0" err="1" smtClean="0">
                <a:solidFill>
                  <a:schemeClr val="accent5"/>
                </a:solidFill>
                <a:latin typeface="Arial" panose="020B0604020202020204" pitchFamily="34" charset="0"/>
                <a:cs typeface="Arial" panose="020B0604020202020204" pitchFamily="34" charset="0"/>
              </a:rPr>
              <a:t>келеді</a:t>
            </a:r>
            <a:r>
              <a:rPr lang="ru-RU" sz="2400" dirty="0" smtClean="0">
                <a:solidFill>
                  <a:schemeClr val="accent5"/>
                </a:solidFill>
                <a:latin typeface="Arial" panose="020B0604020202020204" pitchFamily="34" charset="0"/>
                <a:cs typeface="Arial" panose="020B0604020202020204" pitchFamily="34" charset="0"/>
              </a:rPr>
              <a:t>;</a:t>
            </a:r>
            <a:endParaRPr lang="ru-RU" sz="2400" dirty="0">
              <a:solidFill>
                <a:schemeClr val="accent5"/>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q"/>
              <a:defRPr/>
            </a:pPr>
            <a:r>
              <a:rPr lang="ru-RU" sz="2400" dirty="0" smtClean="0">
                <a:solidFill>
                  <a:schemeClr val="accent5"/>
                </a:solidFill>
                <a:latin typeface="Arial" panose="020B0604020202020204" pitchFamily="34" charset="0"/>
                <a:cs typeface="Arial" panose="020B0604020202020204" pitchFamily="34" charset="0"/>
              </a:rPr>
              <a:t>Тез </a:t>
            </a:r>
            <a:r>
              <a:rPr lang="ru-RU" sz="2400" dirty="0" err="1" smtClean="0">
                <a:solidFill>
                  <a:schemeClr val="accent5"/>
                </a:solidFill>
                <a:latin typeface="Arial" panose="020B0604020202020204" pitchFamily="34" charset="0"/>
                <a:cs typeface="Arial" panose="020B0604020202020204" pitchFamily="34" charset="0"/>
              </a:rPr>
              <a:t>шаршайды</a:t>
            </a:r>
            <a:r>
              <a:rPr lang="ru-RU" sz="2400" dirty="0" smtClean="0">
                <a:solidFill>
                  <a:schemeClr val="accent5"/>
                </a:solidFill>
                <a:latin typeface="Arial" panose="020B0604020202020204" pitchFamily="34" charset="0"/>
                <a:cs typeface="Arial" panose="020B0604020202020204" pitchFamily="34" charset="0"/>
              </a:rPr>
              <a:t>;</a:t>
            </a:r>
            <a:endParaRPr lang="ru-RU" sz="2400" dirty="0">
              <a:solidFill>
                <a:schemeClr val="accent5"/>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q"/>
              <a:defRPr/>
            </a:pPr>
            <a:r>
              <a:rPr lang="ru-RU" sz="2400" dirty="0" smtClean="0">
                <a:solidFill>
                  <a:schemeClr val="accent5"/>
                </a:solidFill>
                <a:latin typeface="Arial" panose="020B0604020202020204" pitchFamily="34" charset="0"/>
                <a:cs typeface="Arial" panose="020B0604020202020204" pitchFamily="34" charset="0"/>
              </a:rPr>
              <a:t> Олардың зейіні құбылмалы болады;  </a:t>
            </a:r>
            <a:endParaRPr lang="ru-RU" sz="2400" dirty="0">
              <a:solidFill>
                <a:schemeClr val="accent5"/>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q"/>
              <a:defRPr/>
            </a:pPr>
            <a:r>
              <a:rPr lang="ru-RU" sz="2400" dirty="0" err="1" smtClean="0">
                <a:solidFill>
                  <a:schemeClr val="accent5"/>
                </a:solidFill>
                <a:latin typeface="Arial" panose="020B0604020202020204" pitchFamily="34" charset="0"/>
                <a:cs typeface="Arial" panose="020B0604020202020204" pitchFamily="34" charset="0"/>
              </a:rPr>
              <a:t>Тәртібі</a:t>
            </a:r>
            <a:r>
              <a:rPr lang="ru-RU" sz="2400" dirty="0" smtClean="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сыртқы</a:t>
            </a:r>
            <a:r>
              <a:rPr lang="ru-RU" sz="2400" dirty="0">
                <a:solidFill>
                  <a:schemeClr val="accent5"/>
                </a:solidFill>
                <a:latin typeface="Arial" panose="020B0604020202020204" pitchFamily="34" charset="0"/>
                <a:cs typeface="Arial" panose="020B0604020202020204" pitchFamily="34" charset="0"/>
              </a:rPr>
              <a:t> </a:t>
            </a:r>
            <a:r>
              <a:rPr lang="ru-RU" sz="2400" dirty="0" err="1">
                <a:solidFill>
                  <a:schemeClr val="accent5"/>
                </a:solidFill>
                <a:latin typeface="Arial" panose="020B0604020202020204" pitchFamily="34" charset="0"/>
                <a:cs typeface="Arial" panose="020B0604020202020204" pitchFamily="34" charset="0"/>
              </a:rPr>
              <a:t>жағдайға</a:t>
            </a:r>
            <a:r>
              <a:rPr lang="ru-RU" sz="2400" dirty="0">
                <a:solidFill>
                  <a:schemeClr val="accent5"/>
                </a:solidFill>
                <a:latin typeface="Arial" panose="020B0604020202020204" pitchFamily="34" charset="0"/>
                <a:cs typeface="Arial" panose="020B0604020202020204" pitchFamily="34" charset="0"/>
              </a:rPr>
              <a:t> </a:t>
            </a:r>
            <a:r>
              <a:rPr lang="ru-RU" sz="2400" dirty="0" err="1" smtClean="0">
                <a:solidFill>
                  <a:schemeClr val="accent5"/>
                </a:solidFill>
                <a:latin typeface="Arial" panose="020B0604020202020204" pitchFamily="34" charset="0"/>
                <a:cs typeface="Arial" panose="020B0604020202020204" pitchFamily="34" charset="0"/>
              </a:rPr>
              <a:t>байланысты</a:t>
            </a:r>
            <a:endParaRPr lang="ru-RU" sz="2400" dirty="0" smtClean="0">
              <a:solidFill>
                <a:schemeClr val="accent5"/>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q"/>
              <a:defRPr/>
            </a:pPr>
            <a:endParaRPr lang="ru-RU" sz="2400" dirty="0">
              <a:solidFill>
                <a:schemeClr val="accent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ru-RU" sz="2000" b="1" i="1" dirty="0">
                <a:solidFill>
                  <a:srgbClr val="C00000"/>
                </a:solidFill>
                <a:latin typeface="Georgia" panose="02040502050405020303" pitchFamily="18" charset="0"/>
                <a:cs typeface="+mn-cs"/>
              </a:rPr>
              <a:t>Егер де Сіз бен Біз баланың жаңа жағдайын, олардың жас ерекшеліктерін ескеріп тапқырлық </a:t>
            </a:r>
            <a:r>
              <a:rPr lang="ru-RU" sz="2000" b="1" i="1" dirty="0" smtClean="0">
                <a:solidFill>
                  <a:srgbClr val="C00000"/>
                </a:solidFill>
                <a:latin typeface="Georgia" panose="02040502050405020303" pitchFamily="18" charset="0"/>
                <a:cs typeface="+mn-cs"/>
              </a:rPr>
              <a:t>танытсақ </a:t>
            </a:r>
            <a:r>
              <a:rPr lang="ru-RU" sz="2000" b="1" i="1" dirty="0">
                <a:solidFill>
                  <a:srgbClr val="C00000"/>
                </a:solidFill>
                <a:latin typeface="Georgia" panose="02040502050405020303" pitchFamily="18" charset="0"/>
                <a:cs typeface="+mn-cs"/>
              </a:rPr>
              <a:t>біздің балаларымыз мектепке бейімделу кезеңін оңай еңсереді.</a:t>
            </a:r>
            <a:endParaRPr lang="ru-RU" dirty="0">
              <a:latin typeface="+mn-lt"/>
              <a:cs typeface="+mn-cs"/>
            </a:endParaRPr>
          </a:p>
        </p:txBody>
      </p:sp>
      <p:pic>
        <p:nvPicPr>
          <p:cNvPr id="4100" name="Рисунок 5"/>
          <p:cNvPicPr>
            <a:picLocks noChangeAspect="1"/>
          </p:cNvPicPr>
          <p:nvPr/>
        </p:nvPicPr>
        <p:blipFill>
          <a:blip r:embed="rId3" cstate="print"/>
          <a:srcRect/>
          <a:stretch>
            <a:fillRect/>
          </a:stretch>
        </p:blipFill>
        <p:spPr bwMode="auto">
          <a:xfrm>
            <a:off x="137613" y="2133286"/>
            <a:ext cx="4967560" cy="38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70114" y="279400"/>
            <a:ext cx="11329517" cy="1479062"/>
          </a:xfrm>
        </p:spPr>
        <p:txBody>
          <a:bodyPr/>
          <a:lstStyle/>
          <a:p>
            <a:pPr algn="ctr" eaLnBrk="1" hangingPunct="1"/>
            <a:r>
              <a:rPr lang="ru-RU" sz="3600" b="1" dirty="0" err="1" smtClean="0">
                <a:solidFill>
                  <a:srgbClr val="C00000"/>
                </a:solidFill>
                <a:latin typeface="Georgia" pitchFamily="18" charset="0"/>
              </a:rPr>
              <a:t>Үш</a:t>
            </a:r>
            <a:r>
              <a:rPr lang="ru-RU" sz="3600" b="1" dirty="0" smtClean="0">
                <a:solidFill>
                  <a:srgbClr val="C00000"/>
                </a:solidFill>
                <a:latin typeface="Georgia" pitchFamily="18" charset="0"/>
              </a:rPr>
              <a:t> </a:t>
            </a:r>
            <a:r>
              <a:rPr lang="ru-RU" sz="3600" b="1" dirty="0">
                <a:solidFill>
                  <a:srgbClr val="C00000"/>
                </a:solidFill>
                <a:latin typeface="Georgia" pitchFamily="18" charset="0"/>
              </a:rPr>
              <a:t>«Б» </a:t>
            </a:r>
            <a:r>
              <a:rPr lang="ru-RU" sz="3600" b="1" dirty="0" err="1" smtClean="0">
                <a:solidFill>
                  <a:srgbClr val="C00000"/>
                </a:solidFill>
                <a:latin typeface="Georgia" pitchFamily="18" charset="0"/>
              </a:rPr>
              <a:t>заңы</a:t>
            </a:r>
            <a:r>
              <a:rPr lang="ru-RU" sz="3600" b="1" dirty="0" smtClean="0">
                <a:solidFill>
                  <a:srgbClr val="C00000"/>
                </a:solidFill>
                <a:latin typeface="Georgia" pitchFamily="18" charset="0"/>
              </a:rPr>
              <a:t> </a:t>
            </a:r>
            <a:br>
              <a:rPr lang="ru-RU" sz="3600" b="1" dirty="0" smtClean="0">
                <a:solidFill>
                  <a:srgbClr val="C00000"/>
                </a:solidFill>
                <a:latin typeface="Georgia" pitchFamily="18" charset="0"/>
              </a:rPr>
            </a:br>
            <a:r>
              <a:rPr lang="ru-RU" sz="3600" b="1" dirty="0" smtClean="0">
                <a:solidFill>
                  <a:srgbClr val="C00000"/>
                </a:solidFill>
                <a:latin typeface="Georgia" pitchFamily="18" charset="0"/>
              </a:rPr>
              <a:t>       </a:t>
            </a:r>
            <a:r>
              <a:rPr lang="ru-RU" sz="3600" b="1" dirty="0" err="1" smtClean="0">
                <a:solidFill>
                  <a:srgbClr val="C00000"/>
                </a:solidFill>
                <a:latin typeface="Georgia" pitchFamily="18" charset="0"/>
              </a:rPr>
              <a:t>Бейімделу</a:t>
            </a:r>
            <a:r>
              <a:rPr lang="ru-RU" sz="3600" b="1" dirty="0">
                <a:solidFill>
                  <a:srgbClr val="C00000"/>
                </a:solidFill>
                <a:latin typeface="Georgia" pitchFamily="18" charset="0"/>
              </a:rPr>
              <a:t>, </a:t>
            </a:r>
            <a:r>
              <a:rPr lang="ru-RU" sz="3600" b="1" dirty="0" err="1">
                <a:solidFill>
                  <a:srgbClr val="C00000"/>
                </a:solidFill>
                <a:latin typeface="Georgia" pitchFamily="18" charset="0"/>
              </a:rPr>
              <a:t>Бедел</a:t>
            </a:r>
            <a:r>
              <a:rPr lang="ru-RU" sz="3600" b="1" dirty="0">
                <a:solidFill>
                  <a:srgbClr val="C00000"/>
                </a:solidFill>
                <a:latin typeface="Georgia" pitchFamily="18" charset="0"/>
              </a:rPr>
              <a:t>, </a:t>
            </a:r>
            <a:r>
              <a:rPr lang="ru-RU" sz="3600" b="1" dirty="0" err="1">
                <a:solidFill>
                  <a:srgbClr val="C00000"/>
                </a:solidFill>
                <a:latin typeface="Georgia" pitchFamily="18" charset="0"/>
              </a:rPr>
              <a:t>Белсенділік</a:t>
            </a:r>
            <a:r>
              <a:rPr lang="ru-RU" sz="3600" b="1" dirty="0">
                <a:solidFill>
                  <a:srgbClr val="C00000"/>
                </a:solidFill>
                <a:latin typeface="Georgia" pitchFamily="18" charset="0"/>
              </a:rPr>
              <a:t>	</a:t>
            </a:r>
            <a:endParaRPr lang="ru-RU" sz="3600" b="1" dirty="0" smtClean="0">
              <a:solidFill>
                <a:srgbClr val="C00000"/>
              </a:solidFill>
              <a:latin typeface="Georgia" pitchFamily="18" charset="0"/>
            </a:endParaRPr>
          </a:p>
        </p:txBody>
      </p:sp>
      <p:pic>
        <p:nvPicPr>
          <p:cNvPr id="5123" name="Рисунок 2" descr="http://sch134.minsk.edu.by/sm_full.aspx?guid=6653"/>
          <p:cNvPicPr>
            <a:picLocks noChangeAspect="1" noChangeArrowheads="1"/>
          </p:cNvPicPr>
          <p:nvPr/>
        </p:nvPicPr>
        <p:blipFill>
          <a:blip r:embed="rId3" cstate="print"/>
          <a:srcRect/>
          <a:stretch>
            <a:fillRect/>
          </a:stretch>
        </p:blipFill>
        <p:spPr bwMode="auto">
          <a:xfrm>
            <a:off x="214313" y="2089150"/>
            <a:ext cx="3609975" cy="3752850"/>
          </a:xfrm>
          <a:prstGeom prst="rect">
            <a:avLst/>
          </a:prstGeom>
          <a:noFill/>
          <a:ln w="9525">
            <a:noFill/>
            <a:miter lim="800000"/>
            <a:headEnd/>
            <a:tailEnd/>
          </a:ln>
        </p:spPr>
      </p:pic>
      <p:sp>
        <p:nvSpPr>
          <p:cNvPr id="5" name="TextBox 4"/>
          <p:cNvSpPr txBox="1"/>
          <p:nvPr/>
        </p:nvSpPr>
        <p:spPr>
          <a:xfrm>
            <a:off x="4043363" y="1963738"/>
            <a:ext cx="7680551" cy="4247317"/>
          </a:xfrm>
          <a:prstGeom prst="rect">
            <a:avLst/>
          </a:prstGeom>
          <a:noFill/>
        </p:spPr>
        <p:txBody>
          <a:bodyPr wrap="square">
            <a:spAutoFit/>
          </a:bodyPr>
          <a:lstStyle/>
          <a:p>
            <a:pPr algn="just" fontAlgn="auto">
              <a:spcBef>
                <a:spcPts val="0"/>
              </a:spcBef>
              <a:spcAft>
                <a:spcPts val="0"/>
              </a:spcAft>
              <a:defRPr/>
            </a:pPr>
            <a:r>
              <a:rPr lang="ru-RU" b="1" dirty="0" smtClean="0">
                <a:solidFill>
                  <a:srgbClr val="7030A0"/>
                </a:solidFill>
                <a:latin typeface="Georgia" panose="02040502050405020303" pitchFamily="18" charset="0"/>
                <a:cs typeface="+mn-cs"/>
              </a:rPr>
              <a:t>Баланың мектепте  білім </a:t>
            </a:r>
            <a:r>
              <a:rPr lang="ru-RU" b="1" dirty="0" err="1" smtClean="0">
                <a:solidFill>
                  <a:srgbClr val="7030A0"/>
                </a:solidFill>
                <a:latin typeface="Georgia" panose="02040502050405020303" pitchFamily="18" charset="0"/>
                <a:cs typeface="+mn-cs"/>
              </a:rPr>
              <a:t>алуға</a:t>
            </a:r>
            <a:r>
              <a:rPr lang="ru-RU" b="1" dirty="0" smtClean="0">
                <a:solidFill>
                  <a:srgbClr val="7030A0"/>
                </a:solidFill>
                <a:latin typeface="Georgia" panose="02040502050405020303" pitchFamily="18" charset="0"/>
                <a:cs typeface="+mn-cs"/>
              </a:rPr>
              <a:t> </a:t>
            </a:r>
            <a:r>
              <a:rPr lang="ru-RU" b="1" u="sng" dirty="0" smtClean="0">
                <a:solidFill>
                  <a:srgbClr val="FF0000"/>
                </a:solidFill>
                <a:latin typeface="Georgia" panose="02040502050405020303" pitchFamily="18" charset="0"/>
                <a:cs typeface="+mn-cs"/>
              </a:rPr>
              <a:t>БЕЙІМДЕЛУІ</a:t>
            </a:r>
            <a:r>
              <a:rPr lang="ru-RU" b="1" dirty="0" smtClean="0">
                <a:solidFill>
                  <a:srgbClr val="7030A0"/>
                </a:solidFill>
                <a:latin typeface="Georgia" panose="02040502050405020303" pitchFamily="18" charset="0"/>
                <a:cs typeface="+mn-cs"/>
              </a:rPr>
              <a:t> </a:t>
            </a:r>
            <a:r>
              <a:rPr lang="ru-RU" b="1" dirty="0" smtClean="0">
                <a:solidFill>
                  <a:srgbClr val="7030A0"/>
                </a:solidFill>
                <a:latin typeface="+mn-lt"/>
                <a:cs typeface="+mn-cs"/>
              </a:rPr>
              <a:t>– ата-аналар міндеті: бірінші сынып оқушысына эмоциялық және рухани қолдау көрсету, үйренбеген жағдайға бой үйретуге  көмек беру,  Мектепке бейімделу </a:t>
            </a:r>
            <a:r>
              <a:rPr lang="ru-RU" b="1" dirty="0" err="1" smtClean="0">
                <a:solidFill>
                  <a:srgbClr val="7030A0"/>
                </a:solidFill>
                <a:latin typeface="+mn-lt"/>
                <a:cs typeface="+mn-cs"/>
              </a:rPr>
              <a:t>кезеңі</a:t>
            </a:r>
            <a:r>
              <a:rPr lang="ru-RU" b="1" dirty="0" smtClean="0">
                <a:solidFill>
                  <a:srgbClr val="7030A0"/>
                </a:solidFill>
                <a:latin typeface="+mn-lt"/>
                <a:cs typeface="+mn-cs"/>
              </a:rPr>
              <a:t> </a:t>
            </a:r>
            <a:r>
              <a:rPr lang="ru-RU" b="1" dirty="0">
                <a:solidFill>
                  <a:srgbClr val="7030A0"/>
                </a:solidFill>
                <a:latin typeface="+mn-lt"/>
                <a:cs typeface="+mn-cs"/>
              </a:rPr>
              <a:t> </a:t>
            </a:r>
            <a:r>
              <a:rPr lang="ru-RU" b="1" dirty="0" smtClean="0">
                <a:solidFill>
                  <a:srgbClr val="7030A0"/>
                </a:solidFill>
                <a:latin typeface="+mn-lt"/>
                <a:cs typeface="+mn-cs"/>
              </a:rPr>
              <a:t>2 аптадан жарты жылға дейін жалғасуы мүмкін. </a:t>
            </a:r>
            <a:endParaRPr lang="ru-RU" b="1" dirty="0">
              <a:solidFill>
                <a:srgbClr val="7030A0"/>
              </a:solidFill>
              <a:latin typeface="+mn-lt"/>
              <a:cs typeface="+mn-cs"/>
            </a:endParaRPr>
          </a:p>
          <a:p>
            <a:pPr algn="just" fontAlgn="auto">
              <a:spcBef>
                <a:spcPts val="0"/>
              </a:spcBef>
              <a:spcAft>
                <a:spcPts val="0"/>
              </a:spcAft>
              <a:defRPr/>
            </a:pPr>
            <a:r>
              <a:rPr lang="ru-RU" b="1" dirty="0">
                <a:solidFill>
                  <a:srgbClr val="7030A0"/>
                </a:solidFill>
                <a:latin typeface="+mn-lt"/>
                <a:cs typeface="+mn-cs"/>
              </a:rPr>
              <a:t> </a:t>
            </a:r>
          </a:p>
          <a:p>
            <a:pPr algn="just" fontAlgn="auto">
              <a:spcBef>
                <a:spcPts val="0"/>
              </a:spcBef>
              <a:spcAft>
                <a:spcPts val="0"/>
              </a:spcAft>
              <a:defRPr/>
            </a:pPr>
            <a:r>
              <a:rPr lang="ru-RU" b="1" u="sng" dirty="0" smtClean="0">
                <a:solidFill>
                  <a:srgbClr val="FF0000"/>
                </a:solidFill>
                <a:latin typeface="Georgia" panose="02040502050405020303" pitchFamily="18" charset="0"/>
                <a:cs typeface="+mn-cs"/>
              </a:rPr>
              <a:t>БЕДЕЛ</a:t>
            </a:r>
            <a:r>
              <a:rPr lang="ru-RU" b="1" dirty="0" smtClean="0">
                <a:solidFill>
                  <a:schemeClr val="accent2">
                    <a:lumMod val="75000"/>
                  </a:schemeClr>
                </a:solidFill>
                <a:latin typeface="+mn-lt"/>
                <a:cs typeface="+mn-cs"/>
              </a:rPr>
              <a:t>– ата-аналар міндеті: ата-аналар беделін жаңа деңгейге дамыту және күшейту, мектеп пен мұғалімнің беделінің қалыптасуы. </a:t>
            </a:r>
          </a:p>
          <a:p>
            <a:pPr algn="just" fontAlgn="auto">
              <a:spcBef>
                <a:spcPts val="0"/>
              </a:spcBef>
              <a:spcAft>
                <a:spcPts val="0"/>
              </a:spcAft>
              <a:defRPr/>
            </a:pPr>
            <a:endParaRPr lang="ru-RU" b="1" u="sng" dirty="0">
              <a:solidFill>
                <a:srgbClr val="FF0000"/>
              </a:solidFill>
              <a:latin typeface="+mn-lt"/>
              <a:cs typeface="+mn-cs"/>
            </a:endParaRPr>
          </a:p>
          <a:p>
            <a:pPr algn="just" fontAlgn="auto">
              <a:spcBef>
                <a:spcPts val="0"/>
              </a:spcBef>
              <a:spcAft>
                <a:spcPts val="0"/>
              </a:spcAft>
              <a:defRPr/>
            </a:pPr>
            <a:r>
              <a:rPr lang="ru-RU" b="1" u="sng" dirty="0" smtClean="0">
                <a:solidFill>
                  <a:srgbClr val="FF0000"/>
                </a:solidFill>
                <a:latin typeface="Georgia" panose="02040502050405020303" pitchFamily="18" charset="0"/>
                <a:cs typeface="+mn-cs"/>
              </a:rPr>
              <a:t>БЕЛСЕНДІЛІК </a:t>
            </a:r>
            <a:r>
              <a:rPr lang="ru-RU" b="1" dirty="0">
                <a:solidFill>
                  <a:srgbClr val="0070C0"/>
                </a:solidFill>
                <a:latin typeface="+mn-lt"/>
                <a:cs typeface="+mn-cs"/>
              </a:rPr>
              <a:t>– </a:t>
            </a:r>
            <a:r>
              <a:rPr lang="ru-RU" b="1" dirty="0" smtClean="0">
                <a:solidFill>
                  <a:srgbClr val="0070C0"/>
                </a:solidFill>
                <a:latin typeface="+mn-lt"/>
                <a:cs typeface="+mn-cs"/>
              </a:rPr>
              <a:t> ата-аналар міндеті: Оқытушымен тығыз байланыс орнату, бала келіспеушіліктің әсерінен зиян шекпеуі үшін мектеп талаптарын алдын-ала талқылау, кеңестерге құлақ түру, жалпы жұмыстар мен мерекелік шараларды ұйымдастыруға көмек беруді тоқтатпау, себебі, үлкендердің мектеп өміріне көбірек қатысуы балаға оң әсерін береді. Осыдан кейін ғана ұлыңыз  немесе қызыңыз  өз ата-анасымен мақтана алады. </a:t>
            </a:r>
            <a:endParaRPr lang="ru-RU" b="1" dirty="0">
              <a:solidFill>
                <a:srgbClr val="0070C0"/>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674914" y="1774371"/>
            <a:ext cx="11136086" cy="1692771"/>
          </a:xfrm>
          <a:prstGeom prst="rect">
            <a:avLst/>
          </a:prstGeom>
        </p:spPr>
        <p:txBody>
          <a:bodyPr wrap="square">
            <a:spAutoFit/>
          </a:bodyPr>
          <a:lstStyle/>
          <a:p>
            <a:pPr algn="ctr"/>
            <a:r>
              <a:rPr lang="ru-RU" sz="3200" b="1" dirty="0" err="1">
                <a:solidFill>
                  <a:srgbClr val="7030A0"/>
                </a:solidFill>
                <a:latin typeface="Georgia" panose="02040502050405020303" pitchFamily="18" charset="0"/>
              </a:rPr>
              <a:t>Баланың</a:t>
            </a:r>
            <a:r>
              <a:rPr lang="ru-RU" sz="3200" b="1" dirty="0">
                <a:solidFill>
                  <a:srgbClr val="7030A0"/>
                </a:solidFill>
                <a:latin typeface="Georgia" panose="02040502050405020303" pitchFamily="18" charset="0"/>
              </a:rPr>
              <a:t> </a:t>
            </a:r>
            <a:r>
              <a:rPr lang="ru-RU" sz="3200" b="1" dirty="0" err="1">
                <a:solidFill>
                  <a:srgbClr val="7030A0"/>
                </a:solidFill>
                <a:latin typeface="Georgia" panose="02040502050405020303" pitchFamily="18" charset="0"/>
              </a:rPr>
              <a:t>мектепте</a:t>
            </a:r>
            <a:r>
              <a:rPr lang="ru-RU" sz="3200" b="1" dirty="0">
                <a:solidFill>
                  <a:srgbClr val="7030A0"/>
                </a:solidFill>
                <a:latin typeface="Georgia" panose="02040502050405020303" pitchFamily="18" charset="0"/>
              </a:rPr>
              <a:t> </a:t>
            </a:r>
            <a:r>
              <a:rPr lang="ru-RU" sz="3200" b="1" dirty="0" err="1">
                <a:solidFill>
                  <a:srgbClr val="7030A0"/>
                </a:solidFill>
                <a:latin typeface="Georgia" panose="02040502050405020303" pitchFamily="18" charset="0"/>
              </a:rPr>
              <a:t>білім</a:t>
            </a:r>
            <a:r>
              <a:rPr lang="ru-RU" sz="3200" b="1" dirty="0">
                <a:solidFill>
                  <a:srgbClr val="7030A0"/>
                </a:solidFill>
                <a:latin typeface="Georgia" panose="02040502050405020303" pitchFamily="18" charset="0"/>
              </a:rPr>
              <a:t> </a:t>
            </a:r>
            <a:r>
              <a:rPr lang="ru-RU" sz="3200" b="1" dirty="0" err="1">
                <a:solidFill>
                  <a:srgbClr val="7030A0"/>
                </a:solidFill>
                <a:latin typeface="Georgia" panose="02040502050405020303" pitchFamily="18" charset="0"/>
              </a:rPr>
              <a:t>алуға</a:t>
            </a:r>
            <a:r>
              <a:rPr lang="ru-RU" sz="3200" b="1" dirty="0">
                <a:solidFill>
                  <a:srgbClr val="7030A0"/>
                </a:solidFill>
                <a:latin typeface="Georgia" panose="02040502050405020303" pitchFamily="18" charset="0"/>
              </a:rPr>
              <a:t> </a:t>
            </a:r>
            <a:r>
              <a:rPr lang="ru-RU" sz="3200" b="1" dirty="0" err="1" smtClean="0">
                <a:solidFill>
                  <a:srgbClr val="7030A0"/>
                </a:solidFill>
                <a:latin typeface="Georgia" panose="02040502050405020303" pitchFamily="18" charset="0"/>
              </a:rPr>
              <a:t>бейімделуі</a:t>
            </a:r>
            <a:endParaRPr lang="ru-RU" sz="3200" b="1" dirty="0" smtClean="0">
              <a:solidFill>
                <a:srgbClr val="7030A0"/>
              </a:solidFill>
              <a:latin typeface="Georgia" panose="02040502050405020303" pitchFamily="18" charset="0"/>
            </a:endParaRPr>
          </a:p>
          <a:p>
            <a:pPr algn="ctr"/>
            <a:r>
              <a:rPr lang="ru-RU" sz="3600" b="1" dirty="0">
                <a:solidFill>
                  <a:srgbClr val="7030A0"/>
                </a:solidFill>
                <a:latin typeface="Georgia" panose="02040502050405020303" pitchFamily="18" charset="0"/>
              </a:rPr>
              <a:t>	</a:t>
            </a:r>
            <a:endParaRPr lang="ru-RU" sz="3600" b="1" dirty="0" smtClean="0">
              <a:solidFill>
                <a:srgbClr val="7030A0"/>
              </a:solidFill>
              <a:latin typeface="Georgia" panose="02040502050405020303" pitchFamily="18" charset="0"/>
            </a:endParaRPr>
          </a:p>
          <a:p>
            <a:pPr algn="ctr"/>
            <a:r>
              <a:rPr lang="ru-RU" sz="3600" b="1" i="1" dirty="0" smtClean="0">
                <a:solidFill>
                  <a:srgbClr val="C00000"/>
                </a:solidFill>
                <a:latin typeface="Georgia" panose="02040502050405020303" pitchFamily="18" charset="0"/>
              </a:rPr>
              <a:t>АТА-АНАҒА КЕҢЕС</a:t>
            </a:r>
            <a:endParaRPr lang="ru-RU" sz="3600" dirty="0">
              <a:solidFill>
                <a:srgbClr val="C00000"/>
              </a:solidFill>
            </a:endParaRPr>
          </a:p>
        </p:txBody>
      </p:sp>
    </p:spTree>
    <p:extLst>
      <p:ext uri="{BB962C8B-B14F-4D97-AF65-F5344CB8AC3E}">
        <p14:creationId xmlns:p14="http://schemas.microsoft.com/office/powerpoint/2010/main" xmlns="" val="421537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039" y="975105"/>
            <a:ext cx="11598275" cy="1226004"/>
          </a:xfrm>
        </p:spPr>
        <p:txBody>
          <a:bodyPr rtlCol="0">
            <a:normAutofit fontScale="90000"/>
          </a:bodyPr>
          <a:lstStyle/>
          <a:p>
            <a:pPr algn="ctr" eaLnBrk="1" fontAlgn="auto" hangingPunct="1">
              <a:spcAft>
                <a:spcPts val="0"/>
              </a:spcAft>
              <a:defRPr/>
            </a:pPr>
            <a:r>
              <a:rPr lang="ru-RU" b="1" i="1" dirty="0" smtClean="0">
                <a:solidFill>
                  <a:srgbClr val="C00000"/>
                </a:solidFill>
                <a:latin typeface="Georgia" panose="02040502050405020303" pitchFamily="18" charset="0"/>
              </a:rPr>
              <a:t/>
            </a:r>
            <a:br>
              <a:rPr lang="ru-RU" b="1" i="1" dirty="0" smtClean="0">
                <a:solidFill>
                  <a:srgbClr val="C00000"/>
                </a:solidFill>
                <a:latin typeface="Georgia" panose="02040502050405020303" pitchFamily="18" charset="0"/>
              </a:rPr>
            </a:br>
            <a:r>
              <a:rPr lang="ru-RU" b="1" i="1" dirty="0" smtClean="0">
                <a:solidFill>
                  <a:srgbClr val="C00000"/>
                </a:solidFill>
                <a:latin typeface="Georgia" panose="02040502050405020303" pitchFamily="18" charset="0"/>
              </a:rPr>
              <a:t/>
            </a:r>
            <a:br>
              <a:rPr lang="ru-RU" b="1" i="1" dirty="0" smtClean="0">
                <a:solidFill>
                  <a:srgbClr val="C00000"/>
                </a:solidFill>
                <a:latin typeface="Georgia" panose="02040502050405020303" pitchFamily="18" charset="0"/>
              </a:rPr>
            </a:br>
            <a:r>
              <a:rPr lang="ru-RU" b="1" i="1" dirty="0" smtClean="0">
                <a:solidFill>
                  <a:srgbClr val="C00000"/>
                </a:solidFill>
                <a:latin typeface="Georgia" panose="02040502050405020303" pitchFamily="18" charset="0"/>
              </a:rPr>
              <a:t/>
            </a:r>
            <a:br>
              <a:rPr lang="ru-RU" b="1" i="1" dirty="0" smtClean="0">
                <a:solidFill>
                  <a:srgbClr val="C00000"/>
                </a:solidFill>
                <a:latin typeface="Georgia" panose="02040502050405020303" pitchFamily="18" charset="0"/>
              </a:rPr>
            </a:br>
            <a:endParaRPr lang="ru-RU" b="1" i="1" dirty="0">
              <a:solidFill>
                <a:srgbClr val="C00000"/>
              </a:solidFill>
              <a:latin typeface="Georgia" panose="02040502050405020303" pitchFamily="18" charset="0"/>
            </a:endParaRPr>
          </a:p>
        </p:txBody>
      </p:sp>
      <p:sp>
        <p:nvSpPr>
          <p:cNvPr id="3" name="TextBox 2"/>
          <p:cNvSpPr txBox="1"/>
          <p:nvPr/>
        </p:nvSpPr>
        <p:spPr>
          <a:xfrm>
            <a:off x="3913188" y="2318296"/>
            <a:ext cx="7963126" cy="4539704"/>
          </a:xfrm>
          <a:prstGeom prst="rect">
            <a:avLst/>
          </a:prstGeom>
          <a:noFill/>
        </p:spPr>
        <p:txBody>
          <a:bodyPr wrap="square">
            <a:spAutoFit/>
          </a:bodyPr>
          <a:lstStyle/>
          <a:p>
            <a:pPr algn="just" fontAlgn="auto">
              <a:spcBef>
                <a:spcPts val="0"/>
              </a:spcBef>
              <a:spcAft>
                <a:spcPts val="0"/>
              </a:spcAft>
              <a:defRPr/>
            </a:pPr>
            <a:r>
              <a:rPr lang="ru-RU" sz="1700" b="1" dirty="0" err="1" smtClean="0">
                <a:solidFill>
                  <a:srgbClr val="C00000"/>
                </a:solidFill>
                <a:latin typeface="+mn-lt"/>
                <a:cs typeface="+mn-cs"/>
              </a:rPr>
              <a:t>Сабырлы</a:t>
            </a:r>
            <a:r>
              <a:rPr lang="ru-RU" sz="1700" b="1" dirty="0" smtClean="0">
                <a:solidFill>
                  <a:srgbClr val="C00000"/>
                </a:solidFill>
                <a:latin typeface="+mn-lt"/>
                <a:cs typeface="+mn-cs"/>
              </a:rPr>
              <a:t> </a:t>
            </a:r>
            <a:r>
              <a:rPr lang="ru-RU" sz="1700" b="1" dirty="0" err="1" smtClean="0">
                <a:solidFill>
                  <a:srgbClr val="C00000"/>
                </a:solidFill>
                <a:latin typeface="+mn-lt"/>
                <a:cs typeface="+mn-cs"/>
              </a:rPr>
              <a:t>болыңыз</a:t>
            </a:r>
            <a:r>
              <a:rPr lang="ru-RU" sz="1700" b="1" dirty="0" smtClean="0">
                <a:solidFill>
                  <a:srgbClr val="C00000"/>
                </a:solidFill>
                <a:latin typeface="+mn-lt"/>
                <a:cs typeface="+mn-cs"/>
              </a:rPr>
              <a:t>: </a:t>
            </a:r>
            <a:r>
              <a:rPr lang="ru-RU" sz="1700" dirty="0" err="1" smtClean="0">
                <a:latin typeface="+mn-lt"/>
                <a:cs typeface="+mn-cs"/>
              </a:rPr>
              <a:t>оның</a:t>
            </a:r>
            <a:r>
              <a:rPr lang="ru-RU" sz="1700" dirty="0" smtClean="0">
                <a:latin typeface="+mn-lt"/>
                <a:cs typeface="+mn-cs"/>
              </a:rPr>
              <a:t> </a:t>
            </a:r>
            <a:r>
              <a:rPr lang="ru-RU" sz="1700" dirty="0" err="1" smtClean="0">
                <a:latin typeface="+mn-lt"/>
                <a:cs typeface="+mn-cs"/>
              </a:rPr>
              <a:t>мектеп</a:t>
            </a:r>
            <a:r>
              <a:rPr lang="ru-RU" sz="1700" dirty="0" smtClean="0">
                <a:latin typeface="+mn-lt"/>
                <a:cs typeface="+mn-cs"/>
              </a:rPr>
              <a:t> </a:t>
            </a:r>
            <a:r>
              <a:rPr lang="ru-RU" sz="1700" dirty="0" err="1" smtClean="0">
                <a:latin typeface="+mn-lt"/>
                <a:cs typeface="+mn-cs"/>
              </a:rPr>
              <a:t>жайында</a:t>
            </a:r>
            <a:r>
              <a:rPr lang="ru-RU" sz="1700" dirty="0" smtClean="0">
                <a:latin typeface="+mn-lt"/>
                <a:cs typeface="+mn-cs"/>
              </a:rPr>
              <a:t> </a:t>
            </a:r>
            <a:r>
              <a:rPr lang="ru-RU" sz="1700" dirty="0" err="1" smtClean="0">
                <a:latin typeface="+mn-lt"/>
                <a:cs typeface="+mn-cs"/>
              </a:rPr>
              <a:t>әңгімесін</a:t>
            </a:r>
            <a:r>
              <a:rPr lang="ru-RU" sz="1700" dirty="0" smtClean="0">
                <a:latin typeface="+mn-lt"/>
                <a:cs typeface="+mn-cs"/>
              </a:rPr>
              <a:t> </a:t>
            </a:r>
            <a:r>
              <a:rPr lang="ru-RU" sz="1700" dirty="0" err="1" smtClean="0">
                <a:latin typeface="+mn-lt"/>
                <a:cs typeface="+mn-cs"/>
              </a:rPr>
              <a:t>тыңдап</a:t>
            </a:r>
            <a:r>
              <a:rPr lang="ru-RU" sz="1700" dirty="0" smtClean="0">
                <a:latin typeface="+mn-lt"/>
                <a:cs typeface="+mn-cs"/>
              </a:rPr>
              <a:t>, </a:t>
            </a:r>
            <a:r>
              <a:rPr lang="ru-RU" sz="1700" dirty="0" err="1" smtClean="0">
                <a:latin typeface="+mn-lt"/>
                <a:cs typeface="+mn-cs"/>
              </a:rPr>
              <a:t>нақтылаушы</a:t>
            </a:r>
            <a:r>
              <a:rPr lang="ru-RU" sz="1700" dirty="0" smtClean="0">
                <a:latin typeface="+mn-lt"/>
                <a:cs typeface="+mn-cs"/>
              </a:rPr>
              <a:t> </a:t>
            </a:r>
            <a:r>
              <a:rPr lang="ru-RU" sz="1700" dirty="0" err="1" smtClean="0">
                <a:latin typeface="+mn-lt"/>
                <a:cs typeface="+mn-cs"/>
              </a:rPr>
              <a:t>сұрақтар</a:t>
            </a:r>
            <a:r>
              <a:rPr lang="ru-RU" sz="1700" dirty="0" smtClean="0">
                <a:latin typeface="+mn-lt"/>
                <a:cs typeface="+mn-cs"/>
              </a:rPr>
              <a:t> </a:t>
            </a:r>
            <a:r>
              <a:rPr lang="ru-RU" sz="1700" dirty="0" err="1" smtClean="0">
                <a:latin typeface="+mn-lt"/>
                <a:cs typeface="+mn-cs"/>
              </a:rPr>
              <a:t>қойыңыз</a:t>
            </a:r>
            <a:r>
              <a:rPr lang="ru-RU" sz="1700" dirty="0" smtClean="0">
                <a:latin typeface="+mn-lt"/>
                <a:cs typeface="+mn-cs"/>
              </a:rPr>
              <a:t>. </a:t>
            </a:r>
            <a:endParaRPr lang="ru-RU" sz="1700"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ru-RU" sz="1700" b="1" u="sng" dirty="0" smtClean="0">
                <a:solidFill>
                  <a:srgbClr val="C00000"/>
                </a:solidFill>
                <a:latin typeface="+mn-lt"/>
                <a:cs typeface="+mn-cs"/>
              </a:rPr>
              <a:t>Есте сақтаңыз: </a:t>
            </a:r>
            <a:r>
              <a:rPr lang="ru-RU" sz="1700" dirty="0" smtClean="0">
                <a:latin typeface="+mn-lt"/>
                <a:cs typeface="+mn-cs"/>
              </a:rPr>
              <a:t>сіз үшін маңызды емес жайттар  қызыңыз немесе ұлыңыз үшін күн бойына қатты ойландыратын оқиға болуы мүмкін! </a:t>
            </a:r>
          </a:p>
          <a:p>
            <a:pPr marL="285750" indent="-285750" algn="just" fontAlgn="auto">
              <a:spcBef>
                <a:spcPts val="0"/>
              </a:spcBef>
              <a:spcAft>
                <a:spcPts val="0"/>
              </a:spcAft>
              <a:buFont typeface="Wingdings" panose="05000000000000000000" pitchFamily="2" charset="2"/>
              <a:buChar char="v"/>
              <a:defRPr/>
            </a:pPr>
            <a:r>
              <a:rPr lang="ru-RU" sz="1700" b="1" u="sng" dirty="0" smtClean="0">
                <a:solidFill>
                  <a:srgbClr val="C00000"/>
                </a:solidFill>
                <a:latin typeface="+mn-lt"/>
                <a:cs typeface="+mn-cs"/>
              </a:rPr>
              <a:t>Балаңызды мұқият тыңдаңыз: </a:t>
            </a:r>
            <a:r>
              <a:rPr lang="ru-RU" sz="1700" dirty="0" smtClean="0">
                <a:latin typeface="+mn-lt"/>
                <a:cs typeface="+mn-cs"/>
              </a:rPr>
              <a:t>сонда   балаға қандай көмегіңіз қажет екенін, мұғаліммен не жайында сөйлесу керектігін, баланы  мектеп жанында қалдырғаннан кейінгі оның шынайы жағдайы қандай болатынын  түсінесіз.</a:t>
            </a:r>
          </a:p>
          <a:p>
            <a:pPr marL="285750" indent="-285750" algn="just" fontAlgn="auto">
              <a:spcBef>
                <a:spcPts val="0"/>
              </a:spcBef>
              <a:spcAft>
                <a:spcPts val="0"/>
              </a:spcAft>
              <a:buFont typeface="Wingdings" panose="05000000000000000000" pitchFamily="2" charset="2"/>
              <a:buChar char="v"/>
              <a:defRPr/>
            </a:pPr>
            <a:r>
              <a:rPr lang="ru-RU" sz="1700" b="1" u="sng" dirty="0" smtClean="0">
                <a:solidFill>
                  <a:srgbClr val="C00000"/>
                </a:solidFill>
                <a:latin typeface="+mn-lt"/>
                <a:cs typeface="+mn-cs"/>
              </a:rPr>
              <a:t>Оқушыға анасы мен әкесінің назары керек: </a:t>
            </a:r>
            <a:r>
              <a:rPr lang="ru-RU" sz="1700" dirty="0" smtClean="0">
                <a:latin typeface="+mn-lt"/>
                <a:cs typeface="+mn-cs"/>
              </a:rPr>
              <a:t>Үй шаруасымен  яки теледидар көрумен немесе компьютермен сөйлесу сәттеріне араластырмай  балаға  бөлек уақыт бөліңіз.</a:t>
            </a:r>
          </a:p>
          <a:p>
            <a:pPr marL="285750" indent="-285750" algn="just" fontAlgn="auto">
              <a:spcBef>
                <a:spcPts val="0"/>
              </a:spcBef>
              <a:spcAft>
                <a:spcPts val="0"/>
              </a:spcAft>
              <a:buFont typeface="Wingdings" panose="05000000000000000000" pitchFamily="2" charset="2"/>
              <a:buChar char="v"/>
              <a:defRPr/>
            </a:pPr>
            <a:r>
              <a:rPr lang="ru-RU" sz="1700" b="1" u="sng" dirty="0" smtClean="0">
                <a:solidFill>
                  <a:srgbClr val="C00000"/>
                </a:solidFill>
                <a:latin typeface="+mn-lt"/>
                <a:cs typeface="+mn-cs"/>
              </a:rPr>
              <a:t>Есте сақтаңыз</a:t>
            </a:r>
            <a:r>
              <a:rPr lang="ru-RU" sz="1700" b="1" dirty="0" smtClean="0">
                <a:solidFill>
                  <a:srgbClr val="C00000"/>
                </a:solidFill>
                <a:latin typeface="+mn-lt"/>
                <a:cs typeface="+mn-cs"/>
              </a:rPr>
              <a:t>:  </a:t>
            </a:r>
            <a:r>
              <a:rPr lang="ru-RU" sz="1700" dirty="0" smtClean="0">
                <a:latin typeface="+mn-lt"/>
                <a:cs typeface="+mn-cs"/>
              </a:rPr>
              <a:t> бала сіздің махаббатыңызға   өзі мүлде лайық емес кезде мұқтаж болады  (поляк ұстазы , жазушы  </a:t>
            </a:r>
            <a:r>
              <a:rPr lang="ru-RU" sz="1700" dirty="0">
                <a:latin typeface="+mn-lt"/>
                <a:cs typeface="+mn-cs"/>
              </a:rPr>
              <a:t>Януш Корчак).</a:t>
            </a:r>
          </a:p>
          <a:p>
            <a:pPr algn="just" fontAlgn="auto">
              <a:spcBef>
                <a:spcPts val="0"/>
              </a:spcBef>
              <a:spcAft>
                <a:spcPts val="0"/>
              </a:spcAft>
              <a:defRPr/>
            </a:pPr>
            <a:endParaRPr lang="ru-RU" sz="1700" b="1" i="1" dirty="0">
              <a:solidFill>
                <a:srgbClr val="7030A0"/>
              </a:solidFill>
              <a:latin typeface="Georgia" panose="02040502050405020303" pitchFamily="18" charset="0"/>
              <a:cs typeface="+mn-cs"/>
            </a:endParaRPr>
          </a:p>
          <a:p>
            <a:pPr algn="just" fontAlgn="auto">
              <a:spcBef>
                <a:spcPts val="0"/>
              </a:spcBef>
              <a:spcAft>
                <a:spcPts val="0"/>
              </a:spcAft>
              <a:defRPr/>
            </a:pPr>
            <a:r>
              <a:rPr lang="ru-RU" sz="1700" b="1" i="1" dirty="0" smtClean="0">
                <a:solidFill>
                  <a:srgbClr val="7030A0"/>
                </a:solidFill>
                <a:latin typeface="Georgia" panose="02040502050405020303" pitchFamily="18" charset="0"/>
                <a:cs typeface="+mn-cs"/>
              </a:rPr>
              <a:t>Егер балаңыз  оның барлық іс-әрекетіне, оны ойландыратын жәйттарға сіздің қызығушылығыңызды байқаса  ол міндетті түрде сіздің қолдауыңызды сезінеді. </a:t>
            </a:r>
            <a:endParaRPr lang="ru-RU" sz="1700" b="1" i="1" dirty="0">
              <a:solidFill>
                <a:srgbClr val="7030A0"/>
              </a:solidFill>
              <a:latin typeface="Georgia" panose="02040502050405020303" pitchFamily="18" charset="0"/>
              <a:cs typeface="+mn-cs"/>
            </a:endParaRPr>
          </a:p>
          <a:p>
            <a:pPr marL="285750" indent="-285750" algn="just" fontAlgn="auto">
              <a:spcBef>
                <a:spcPts val="0"/>
              </a:spcBef>
              <a:spcAft>
                <a:spcPts val="0"/>
              </a:spcAft>
              <a:buFont typeface="Wingdings" panose="05000000000000000000" pitchFamily="2" charset="2"/>
              <a:buChar char="v"/>
              <a:defRPr/>
            </a:pPr>
            <a:endParaRPr lang="ru-RU" sz="1700" dirty="0">
              <a:latin typeface="+mn-lt"/>
              <a:cs typeface="+mn-cs"/>
            </a:endParaRPr>
          </a:p>
        </p:txBody>
      </p:sp>
      <p:pic>
        <p:nvPicPr>
          <p:cNvPr id="6148" name="Рисунок 3"/>
          <p:cNvPicPr>
            <a:picLocks noChangeAspect="1"/>
          </p:cNvPicPr>
          <p:nvPr/>
        </p:nvPicPr>
        <p:blipFill>
          <a:blip r:embed="rId4" cstate="print"/>
          <a:srcRect/>
          <a:stretch>
            <a:fillRect/>
          </a:stretch>
        </p:blipFill>
        <p:spPr bwMode="auto">
          <a:xfrm>
            <a:off x="247650" y="2673577"/>
            <a:ext cx="3490913" cy="3265487"/>
          </a:xfrm>
          <a:prstGeom prst="rect">
            <a:avLst/>
          </a:prstGeom>
          <a:noFill/>
          <a:ln w="9525">
            <a:noFill/>
            <a:miter lim="800000"/>
            <a:headEnd/>
            <a:tailEnd/>
          </a:ln>
        </p:spPr>
      </p:pic>
      <p:sp>
        <p:nvSpPr>
          <p:cNvPr id="4" name="Прямоугольник 3"/>
          <p:cNvSpPr/>
          <p:nvPr/>
        </p:nvSpPr>
        <p:spPr>
          <a:xfrm>
            <a:off x="566055" y="641161"/>
            <a:ext cx="11234057" cy="1477328"/>
          </a:xfrm>
          <a:prstGeom prst="rect">
            <a:avLst/>
          </a:prstGeom>
        </p:spPr>
        <p:txBody>
          <a:bodyPr wrap="square">
            <a:spAutoFit/>
          </a:bodyPr>
          <a:lstStyle/>
          <a:p>
            <a:pPr algn="ctr" fontAlgn="auto">
              <a:spcBef>
                <a:spcPts val="0"/>
              </a:spcBef>
              <a:spcAft>
                <a:spcPts val="0"/>
              </a:spcAft>
              <a:defRPr/>
            </a:pPr>
            <a:r>
              <a:rPr lang="kk-KZ" sz="3000" b="1" u="sng" dirty="0">
                <a:solidFill>
                  <a:srgbClr val="C00000"/>
                </a:solidFill>
                <a:latin typeface="Georgia" panose="02040502050405020303" pitchFamily="18" charset="0"/>
              </a:rPr>
              <a:t>БІРІНШІ КЕҢЕС</a:t>
            </a:r>
            <a:r>
              <a:rPr lang="ru-RU" sz="3000" b="1" dirty="0">
                <a:solidFill>
                  <a:srgbClr val="C00000"/>
                </a:solidFill>
                <a:latin typeface="Georgia" panose="02040502050405020303" pitchFamily="18" charset="0"/>
              </a:rPr>
              <a:t>:</a:t>
            </a:r>
            <a:r>
              <a:rPr lang="ru-RU" sz="3000" b="1" dirty="0">
                <a:solidFill>
                  <a:srgbClr val="7030A0"/>
                </a:solidFill>
                <a:latin typeface="Georgia" panose="02040502050405020303" pitchFamily="18" charset="0"/>
              </a:rPr>
              <a:t> </a:t>
            </a:r>
            <a:endParaRPr lang="ru-RU" sz="3000" b="1" dirty="0" smtClean="0">
              <a:solidFill>
                <a:srgbClr val="7030A0"/>
              </a:solidFill>
              <a:latin typeface="Georgia" panose="02040502050405020303" pitchFamily="18" charset="0"/>
            </a:endParaRPr>
          </a:p>
          <a:p>
            <a:pPr algn="ctr" fontAlgn="auto">
              <a:spcBef>
                <a:spcPts val="0"/>
              </a:spcBef>
              <a:spcAft>
                <a:spcPts val="0"/>
              </a:spcAft>
              <a:defRPr/>
            </a:pPr>
            <a:r>
              <a:rPr lang="ru-RU" sz="3000" b="1" i="1" dirty="0" err="1" smtClean="0">
                <a:solidFill>
                  <a:srgbClr val="002060"/>
                </a:solidFill>
                <a:latin typeface="Georgia" panose="02040502050405020303" pitchFamily="18" charset="0"/>
              </a:rPr>
              <a:t>Сізге</a:t>
            </a:r>
            <a:r>
              <a:rPr lang="ru-RU" sz="3000" b="1" i="1" dirty="0" smtClean="0">
                <a:solidFill>
                  <a:srgbClr val="002060"/>
                </a:solidFill>
                <a:latin typeface="Georgia" panose="02040502050405020303" pitchFamily="18" charset="0"/>
              </a:rPr>
              <a:t> </a:t>
            </a:r>
            <a:r>
              <a:rPr lang="ru-RU" sz="3000" b="1" i="1" dirty="0" err="1" smtClean="0">
                <a:solidFill>
                  <a:srgbClr val="002060"/>
                </a:solidFill>
                <a:latin typeface="Georgia" panose="02040502050405020303" pitchFamily="18" charset="0"/>
              </a:rPr>
              <a:t>ең</a:t>
            </a:r>
            <a:r>
              <a:rPr lang="ru-RU" sz="3000" b="1" i="1" dirty="0" smtClean="0">
                <a:solidFill>
                  <a:srgbClr val="002060"/>
                </a:solidFill>
                <a:latin typeface="Georgia" panose="02040502050405020303" pitchFamily="18" charset="0"/>
              </a:rPr>
              <a:t> </a:t>
            </a:r>
            <a:r>
              <a:rPr lang="ru-RU" sz="3000" b="1" i="1" dirty="0" err="1" smtClean="0">
                <a:solidFill>
                  <a:srgbClr val="002060"/>
                </a:solidFill>
                <a:latin typeface="Georgia" panose="02040502050405020303" pitchFamily="18" charset="0"/>
              </a:rPr>
              <a:t>басты</a:t>
            </a:r>
            <a:r>
              <a:rPr lang="ru-RU" sz="3000" b="1" i="1" dirty="0" smtClean="0">
                <a:solidFill>
                  <a:srgbClr val="002060"/>
                </a:solidFill>
                <a:latin typeface="Georgia" panose="02040502050405020303" pitchFamily="18" charset="0"/>
              </a:rPr>
              <a:t> </a:t>
            </a:r>
            <a:r>
              <a:rPr lang="ru-RU" sz="3000" b="1" i="1" dirty="0" err="1" smtClean="0">
                <a:solidFill>
                  <a:srgbClr val="002060"/>
                </a:solidFill>
                <a:latin typeface="Georgia" panose="02040502050405020303" pitchFamily="18" charset="0"/>
              </a:rPr>
              <a:t>қажеттіс</a:t>
            </a:r>
            <a:r>
              <a:rPr lang="kk-KZ" sz="3000" b="1" i="1" dirty="0" smtClean="0">
                <a:solidFill>
                  <a:srgbClr val="002060"/>
                </a:solidFill>
                <a:latin typeface="Georgia" panose="02040502050405020303" pitchFamily="18" charset="0"/>
              </a:rPr>
              <a:t>і</a:t>
            </a:r>
            <a:r>
              <a:rPr lang="ru-RU" sz="3000" b="1" i="1" dirty="0" smtClean="0">
                <a:solidFill>
                  <a:srgbClr val="002060"/>
                </a:solidFill>
                <a:latin typeface="Georgia" panose="02040502050405020303" pitchFamily="18" charset="0"/>
              </a:rPr>
              <a:t>  </a:t>
            </a:r>
            <a:r>
              <a:rPr lang="ru-RU" sz="3000" b="1" i="1" dirty="0">
                <a:solidFill>
                  <a:srgbClr val="002060"/>
                </a:solidFill>
                <a:latin typeface="Georgia" panose="02040502050405020303" pitchFamily="18" charset="0"/>
              </a:rPr>
              <a:t>– </a:t>
            </a:r>
            <a:r>
              <a:rPr lang="ru-RU" sz="3000" b="1" i="1" dirty="0" err="1" smtClean="0">
                <a:solidFill>
                  <a:srgbClr val="002060"/>
                </a:solidFill>
                <a:latin typeface="Georgia" panose="02040502050405020303" pitchFamily="18" charset="0"/>
              </a:rPr>
              <a:t>балаңызға</a:t>
            </a:r>
            <a:r>
              <a:rPr lang="ru-RU" sz="3000" b="1" i="1" dirty="0" smtClean="0">
                <a:solidFill>
                  <a:srgbClr val="002060"/>
                </a:solidFill>
                <a:latin typeface="Georgia" panose="02040502050405020303" pitchFamily="18" charset="0"/>
              </a:rPr>
              <a:t> </a:t>
            </a:r>
          </a:p>
          <a:p>
            <a:pPr algn="ctr" fontAlgn="auto">
              <a:spcBef>
                <a:spcPts val="0"/>
              </a:spcBef>
              <a:spcAft>
                <a:spcPts val="0"/>
              </a:spcAft>
              <a:defRPr/>
            </a:pPr>
            <a:r>
              <a:rPr lang="ru-RU" sz="3000" b="1" i="1" dirty="0" err="1" smtClean="0">
                <a:solidFill>
                  <a:srgbClr val="002060"/>
                </a:solidFill>
                <a:latin typeface="Georgia" panose="02040502050405020303" pitchFamily="18" charset="0"/>
              </a:rPr>
              <a:t>көбірек</a:t>
            </a:r>
            <a:r>
              <a:rPr lang="ru-RU" sz="3000" b="1" i="1" dirty="0" smtClean="0">
                <a:solidFill>
                  <a:srgbClr val="002060"/>
                </a:solidFill>
                <a:latin typeface="Georgia" panose="02040502050405020303" pitchFamily="18" charset="0"/>
              </a:rPr>
              <a:t>  </a:t>
            </a:r>
            <a:r>
              <a:rPr lang="ru-RU" sz="3000" b="1" i="1" dirty="0" err="1">
                <a:solidFill>
                  <a:srgbClr val="002060"/>
                </a:solidFill>
                <a:latin typeface="Georgia" panose="02040502050405020303" pitchFamily="18" charset="0"/>
              </a:rPr>
              <a:t>көңіл</a:t>
            </a:r>
            <a:r>
              <a:rPr lang="ru-RU" sz="3000" b="1" i="1" dirty="0">
                <a:solidFill>
                  <a:srgbClr val="002060"/>
                </a:solidFill>
                <a:latin typeface="Georgia" panose="02040502050405020303" pitchFamily="18" charset="0"/>
              </a:rPr>
              <a:t> </a:t>
            </a:r>
            <a:r>
              <a:rPr lang="ru-RU" sz="3000" b="1" i="1" dirty="0" err="1" smtClean="0">
                <a:solidFill>
                  <a:srgbClr val="002060"/>
                </a:solidFill>
                <a:latin typeface="Georgia" panose="02040502050405020303" pitchFamily="18" charset="0"/>
              </a:rPr>
              <a:t>бөліңіз</a:t>
            </a:r>
            <a:r>
              <a:rPr lang="ru-RU" sz="3000" b="1" i="1" dirty="0">
                <a:solidFill>
                  <a:srgbClr val="002060"/>
                </a:solidFill>
                <a:latin typeface="Georgia" panose="02040502050405020303"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657" y="220663"/>
            <a:ext cx="9677400" cy="2439987"/>
          </a:xfrm>
        </p:spPr>
        <p:txBody>
          <a:bodyPr rtlCol="0">
            <a:normAutofit/>
          </a:bodyPr>
          <a:lstStyle/>
          <a:p>
            <a:pPr algn="ctr" eaLnBrk="1" fontAlgn="auto" hangingPunct="1">
              <a:spcAft>
                <a:spcPts val="0"/>
              </a:spcAft>
              <a:defRPr/>
            </a:pPr>
            <a:r>
              <a:rPr lang="ru-RU" sz="3000" b="1" dirty="0" smtClean="0">
                <a:solidFill>
                  <a:srgbClr val="C00000"/>
                </a:solidFill>
                <a:latin typeface="Georgia" panose="02040502050405020303" pitchFamily="18" charset="0"/>
              </a:rPr>
              <a:t>ЕКІНШІ КЕҢЕС: </a:t>
            </a:r>
            <a:br>
              <a:rPr lang="ru-RU" sz="3000" b="1" dirty="0" smtClean="0">
                <a:solidFill>
                  <a:srgbClr val="C00000"/>
                </a:solidFill>
                <a:latin typeface="Georgia" panose="02040502050405020303" pitchFamily="18" charset="0"/>
              </a:rPr>
            </a:br>
            <a:r>
              <a:rPr lang="ru-RU" sz="2800" b="1" i="1" dirty="0" err="1" smtClean="0">
                <a:solidFill>
                  <a:srgbClr val="7030A0"/>
                </a:solidFill>
                <a:latin typeface="Georgia" panose="02040502050405020303" pitchFamily="18" charset="0"/>
              </a:rPr>
              <a:t>баланың</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бойындағы</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оқушы</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боламын</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деген</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талпынысын</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қолдаңыз</a:t>
            </a:r>
            <a:r>
              <a:rPr lang="ru-RU" sz="2800" b="1" i="1" dirty="0" smtClean="0">
                <a:solidFill>
                  <a:srgbClr val="7030A0"/>
                </a:solidFill>
                <a:latin typeface="Georgia" panose="02040502050405020303" pitchFamily="18" charset="0"/>
              </a:rPr>
              <a:t>, </a:t>
            </a:r>
            <a:br>
              <a:rPr lang="ru-RU" sz="2800" b="1" i="1" dirty="0" smtClean="0">
                <a:solidFill>
                  <a:srgbClr val="7030A0"/>
                </a:solidFill>
                <a:latin typeface="Georgia" panose="02040502050405020303" pitchFamily="18" charset="0"/>
              </a:rPr>
            </a:br>
            <a:r>
              <a:rPr lang="ru-RU" sz="2800" b="1" i="1" dirty="0" err="1" smtClean="0">
                <a:solidFill>
                  <a:srgbClr val="7030A0"/>
                </a:solidFill>
                <a:latin typeface="Georgia" panose="02040502050405020303" pitchFamily="18" charset="0"/>
              </a:rPr>
              <a:t>оқуға</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деген</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ықыласын</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мадақтап</a:t>
            </a:r>
            <a:r>
              <a:rPr lang="ru-RU" sz="2800" b="1" i="1" dirty="0" smtClean="0">
                <a:solidFill>
                  <a:srgbClr val="7030A0"/>
                </a:solidFill>
                <a:latin typeface="Georgia" panose="02040502050405020303" pitchFamily="18" charset="0"/>
              </a:rPr>
              <a:t>, </a:t>
            </a:r>
            <a:r>
              <a:rPr lang="ru-RU" sz="2800" b="1" i="1" dirty="0" err="1" smtClean="0">
                <a:solidFill>
                  <a:srgbClr val="7030A0"/>
                </a:solidFill>
                <a:latin typeface="Georgia" panose="02040502050405020303" pitchFamily="18" charset="0"/>
              </a:rPr>
              <a:t>дамытыңыз</a:t>
            </a:r>
            <a:r>
              <a:rPr lang="ru-RU" sz="2800" b="1" i="1" dirty="0">
                <a:solidFill>
                  <a:srgbClr val="7030A0"/>
                </a:solidFill>
                <a:latin typeface="Georgia" panose="02040502050405020303" pitchFamily="18" charset="0"/>
              </a:rPr>
              <a:t>	</a:t>
            </a:r>
            <a:r>
              <a:rPr lang="ru-RU" sz="2800" b="1" i="1" dirty="0" smtClean="0">
                <a:solidFill>
                  <a:srgbClr val="7030A0"/>
                </a:solidFill>
                <a:latin typeface="Georgia" panose="02040502050405020303" pitchFamily="18" charset="0"/>
              </a:rPr>
              <a:t/>
            </a:r>
            <a:br>
              <a:rPr lang="ru-RU" sz="2800" b="1" i="1" dirty="0" smtClean="0">
                <a:solidFill>
                  <a:srgbClr val="7030A0"/>
                </a:solidFill>
                <a:latin typeface="Georgia" panose="02040502050405020303" pitchFamily="18" charset="0"/>
              </a:rPr>
            </a:br>
            <a:r>
              <a:rPr lang="ru-RU" sz="2800" b="1" i="1" dirty="0" smtClean="0">
                <a:solidFill>
                  <a:srgbClr val="7030A0"/>
                </a:solidFill>
                <a:latin typeface="Georgia" panose="02040502050405020303" pitchFamily="18" charset="0"/>
              </a:rPr>
              <a:t> </a:t>
            </a:r>
            <a:r>
              <a:rPr lang="ru-RU" sz="2800" b="1" i="1" dirty="0">
                <a:solidFill>
                  <a:srgbClr val="7030A0"/>
                </a:solidFill>
              </a:rPr>
              <a:t/>
            </a:r>
            <a:br>
              <a:rPr lang="ru-RU" sz="2800" b="1" i="1" dirty="0">
                <a:solidFill>
                  <a:srgbClr val="7030A0"/>
                </a:solidFill>
              </a:rPr>
            </a:br>
            <a:endParaRPr lang="ru-RU" sz="2800" b="1" i="1" dirty="0">
              <a:solidFill>
                <a:srgbClr val="7030A0"/>
              </a:solidFill>
            </a:endParaRPr>
          </a:p>
        </p:txBody>
      </p:sp>
      <p:sp>
        <p:nvSpPr>
          <p:cNvPr id="3" name="TextBox 2"/>
          <p:cNvSpPr txBox="1"/>
          <p:nvPr/>
        </p:nvSpPr>
        <p:spPr>
          <a:xfrm>
            <a:off x="3821113" y="2203450"/>
            <a:ext cx="7946344" cy="4524315"/>
          </a:xfrm>
          <a:prstGeom prst="rect">
            <a:avLst/>
          </a:prstGeom>
          <a:noFill/>
        </p:spPr>
        <p:txBody>
          <a:bodyPr wrap="square">
            <a:spAutoFit/>
          </a:bodyPr>
          <a:lstStyle/>
          <a:p>
            <a:pPr marL="285750" indent="-285750" algn="just" fontAlgn="auto">
              <a:spcBef>
                <a:spcPts val="0"/>
              </a:spcBef>
              <a:spcAft>
                <a:spcPts val="0"/>
              </a:spcAft>
              <a:buFont typeface="Wingdings" panose="05000000000000000000" pitchFamily="2" charset="2"/>
              <a:buChar char="ü"/>
              <a:defRPr/>
            </a:pPr>
            <a:r>
              <a:rPr lang="ru-RU" sz="2400" b="1" dirty="0" err="1" smtClean="0">
                <a:solidFill>
                  <a:srgbClr val="00B0F0"/>
                </a:solidFill>
                <a:latin typeface="Arial" panose="020B0604020202020204" pitchFamily="34" charset="0"/>
                <a:cs typeface="Arial" panose="020B0604020202020204" pitchFamily="34" charset="0"/>
              </a:rPr>
              <a:t>Мектептегі</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жағдайға</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және</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балаңыздың</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қамына</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шынайы</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қызығушылығыңызды</a:t>
            </a:r>
            <a:r>
              <a:rPr lang="ru-RU" sz="2400" b="1" dirty="0" smtClean="0">
                <a:solidFill>
                  <a:srgbClr val="00B0F0"/>
                </a:solidFill>
                <a:latin typeface="Arial" panose="020B0604020202020204" pitchFamily="34" charset="0"/>
                <a:cs typeface="Arial" panose="020B0604020202020204" pitchFamily="34" charset="0"/>
              </a:rPr>
              <a:t> </a:t>
            </a:r>
            <a:r>
              <a:rPr lang="ru-RU" sz="2400" b="1" dirty="0" err="1" smtClean="0">
                <a:solidFill>
                  <a:srgbClr val="00B0F0"/>
                </a:solidFill>
                <a:latin typeface="Arial" panose="020B0604020202020204" pitchFamily="34" charset="0"/>
                <a:cs typeface="Arial" panose="020B0604020202020204" pitchFamily="34" charset="0"/>
              </a:rPr>
              <a:t>білдіріңіз</a:t>
            </a:r>
            <a:r>
              <a:rPr lang="ru-RU" sz="2400" b="1" dirty="0" smtClean="0">
                <a:solidFill>
                  <a:srgbClr val="00B0F0"/>
                </a:solidFill>
                <a:latin typeface="Arial" panose="020B0604020202020204" pitchFamily="34" charset="0"/>
                <a:cs typeface="Arial" panose="020B0604020202020204" pitchFamily="34" charset="0"/>
              </a:rPr>
              <a:t>.</a:t>
            </a:r>
            <a:endParaRPr lang="ru-RU" sz="2400" b="1" dirty="0">
              <a:solidFill>
                <a:srgbClr val="00B0F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ü"/>
              <a:defRPr/>
            </a:pPr>
            <a:endParaRPr lang="ru-RU" sz="2400" b="1" dirty="0">
              <a:solidFill>
                <a:srgbClr val="00B0F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ü"/>
              <a:defRPr/>
            </a:pPr>
            <a:r>
              <a:rPr lang="ru-RU" sz="2400" b="1" dirty="0" smtClean="0">
                <a:solidFill>
                  <a:srgbClr val="FF0000"/>
                </a:solidFill>
                <a:latin typeface="Arial" panose="020B0604020202020204" pitchFamily="34" charset="0"/>
                <a:cs typeface="Arial" panose="020B0604020202020204" pitchFamily="34" charset="0"/>
              </a:rPr>
              <a:t>Оның жетістіктерін атап оны мақтап қоюды да ұмытпаңыз.</a:t>
            </a:r>
            <a:r>
              <a:rPr lang="en-US" sz="2400" b="1" dirty="0" smtClean="0">
                <a:solidFill>
                  <a:srgbClr val="FF0000"/>
                </a:solidFill>
                <a:latin typeface="Arial" panose="020B0604020202020204" pitchFamily="34" charset="0"/>
                <a:cs typeface="Arial" panose="020B0604020202020204" pitchFamily="34" charset="0"/>
              </a:rPr>
              <a:t> </a:t>
            </a:r>
            <a:r>
              <a:rPr lang="ru-RU" sz="2400" b="1" dirty="0" smtClean="0">
                <a:solidFill>
                  <a:srgbClr val="FF0000"/>
                </a:solidFill>
                <a:latin typeface="Arial" panose="020B0604020202020204" pitchFamily="34" charset="0"/>
                <a:cs typeface="Arial" panose="020B0604020202020204" pitchFamily="34" charset="0"/>
              </a:rPr>
              <a:t> </a:t>
            </a:r>
            <a:r>
              <a:rPr lang="ru-RU" sz="2400" b="1" dirty="0" smtClean="0">
                <a:solidFill>
                  <a:srgbClr val="00B050"/>
                </a:solidFill>
                <a:latin typeface="Arial" panose="020B0604020202020204" pitchFamily="34" charset="0"/>
                <a:cs typeface="Arial" panose="020B0604020202020204" pitchFamily="34" charset="0"/>
              </a:rPr>
              <a:t> Оның әрбір жұмысынан  мақтауға тұрарлық нәрсе таба біліңіз. </a:t>
            </a:r>
            <a:endParaRPr lang="ru-RU" sz="2400" b="1" dirty="0">
              <a:solidFill>
                <a:srgbClr val="00B05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ü"/>
              <a:defRPr/>
            </a:pPr>
            <a:endParaRPr lang="ru-RU" sz="2400" b="1" dirty="0">
              <a:solidFill>
                <a:srgbClr val="00B05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ü"/>
              <a:defRPr/>
            </a:pPr>
            <a:r>
              <a:rPr lang="ru-RU" sz="2400" b="1" dirty="0" err="1" smtClean="0">
                <a:solidFill>
                  <a:srgbClr val="FF0000"/>
                </a:solidFill>
                <a:latin typeface="Arial" panose="020B0604020202020204" pitchFamily="34" charset="0"/>
                <a:cs typeface="Arial" panose="020B0604020202020204" pitchFamily="34" charset="0"/>
              </a:rPr>
              <a:t>Есте</a:t>
            </a:r>
            <a:r>
              <a:rPr lang="ru-RU" sz="2400" b="1" dirty="0" smtClean="0">
                <a:solidFill>
                  <a:srgbClr val="FF0000"/>
                </a:solidFill>
                <a:latin typeface="Arial" panose="020B0604020202020204" pitchFamily="34" charset="0"/>
                <a:cs typeface="Arial" panose="020B0604020202020204" pitchFamily="34" charset="0"/>
              </a:rPr>
              <a:t> </a:t>
            </a:r>
            <a:r>
              <a:rPr lang="ru-RU" sz="2400" b="1" dirty="0" err="1" smtClean="0">
                <a:solidFill>
                  <a:srgbClr val="FF0000"/>
                </a:solidFill>
                <a:latin typeface="Arial" panose="020B0604020202020204" pitchFamily="34" charset="0"/>
                <a:cs typeface="Arial" panose="020B0604020202020204" pitchFamily="34" charset="0"/>
              </a:rPr>
              <a:t>сақтаңыз</a:t>
            </a:r>
            <a:r>
              <a:rPr lang="ru-RU" sz="2400" b="1" dirty="0" smtClean="0">
                <a:solidFill>
                  <a:srgbClr val="FF0000"/>
                </a:solidFill>
                <a:latin typeface="Arial" panose="020B0604020202020204" pitchFamily="34" charset="0"/>
                <a:cs typeface="Arial" panose="020B0604020202020204" pitchFamily="34" charset="0"/>
              </a:rPr>
              <a:t>: («</a:t>
            </a:r>
            <a:r>
              <a:rPr lang="ru-RU" sz="2400" b="1" dirty="0" err="1" smtClean="0">
                <a:solidFill>
                  <a:srgbClr val="FF0000"/>
                </a:solidFill>
                <a:latin typeface="Arial" panose="020B0604020202020204" pitchFamily="34" charset="0"/>
                <a:cs typeface="Arial" panose="020B0604020202020204" pitchFamily="34" charset="0"/>
              </a:rPr>
              <a:t>Жарайсың</a:t>
            </a:r>
            <a:r>
              <a:rPr lang="ru-RU" sz="2400" b="1" dirty="0" smtClean="0">
                <a:solidFill>
                  <a:srgbClr val="FF0000"/>
                </a:solidFill>
                <a:latin typeface="Arial" panose="020B0604020202020204" pitchFamily="34" charset="0"/>
                <a:cs typeface="Arial" panose="020B0604020202020204" pitchFamily="34" charset="0"/>
              </a:rPr>
              <a:t>!», «Сен </a:t>
            </a:r>
            <a:r>
              <a:rPr lang="ru-RU" sz="2400" b="1" dirty="0" err="1" smtClean="0">
                <a:solidFill>
                  <a:srgbClr val="FF0000"/>
                </a:solidFill>
                <a:latin typeface="Arial" panose="020B0604020202020204" pitchFamily="34" charset="0"/>
                <a:cs typeface="Arial" panose="020B0604020202020204" pitchFamily="34" charset="0"/>
              </a:rPr>
              <a:t>сондай</a:t>
            </a:r>
            <a:r>
              <a:rPr lang="ru-RU" sz="2400" b="1" dirty="0" smtClean="0">
                <a:solidFill>
                  <a:srgbClr val="FF0000"/>
                </a:solidFill>
                <a:latin typeface="Arial" panose="020B0604020202020204" pitchFamily="34" charset="0"/>
                <a:cs typeface="Arial" panose="020B0604020202020204" pitchFamily="34" charset="0"/>
              </a:rPr>
              <a:t> </a:t>
            </a:r>
            <a:r>
              <a:rPr lang="ru-RU" sz="2400" b="1" dirty="0" err="1" smtClean="0">
                <a:solidFill>
                  <a:srgbClr val="FF0000"/>
                </a:solidFill>
                <a:latin typeface="Arial" panose="020B0604020202020204" pitchFamily="34" charset="0"/>
                <a:cs typeface="Arial" panose="020B0604020202020204" pitchFamily="34" charset="0"/>
              </a:rPr>
              <a:t>керемет</a:t>
            </a:r>
            <a:r>
              <a:rPr lang="ru-RU" sz="2400" b="1" dirty="0" smtClean="0">
                <a:solidFill>
                  <a:srgbClr val="FF0000"/>
                </a:solidFill>
                <a:latin typeface="Arial" panose="020B0604020202020204" pitchFamily="34" charset="0"/>
                <a:cs typeface="Arial" panose="020B0604020202020204" pitchFamily="34" charset="0"/>
              </a:rPr>
              <a:t> </a:t>
            </a:r>
            <a:r>
              <a:rPr lang="ru-RU" sz="2400" b="1" dirty="0" err="1" smtClean="0">
                <a:solidFill>
                  <a:srgbClr val="FF0000"/>
                </a:solidFill>
                <a:latin typeface="Arial" panose="020B0604020202020204" pitchFamily="34" charset="0"/>
                <a:cs typeface="Arial" panose="020B0604020202020204" pitchFamily="34" charset="0"/>
              </a:rPr>
              <a:t>орындадың</a:t>
            </a:r>
            <a:r>
              <a:rPr lang="ru-RU" sz="2400" b="1" dirty="0" smtClean="0">
                <a:solidFill>
                  <a:srgbClr val="FF0000"/>
                </a:solidFill>
                <a:latin typeface="Arial" panose="020B0604020202020204" pitchFamily="34" charset="0"/>
                <a:cs typeface="Arial" panose="020B0604020202020204" pitchFamily="34" charset="0"/>
              </a:rPr>
              <a:t>!») </a:t>
            </a:r>
            <a:r>
              <a:rPr lang="ru-RU" sz="2400" b="1" dirty="0" err="1" smtClean="0">
                <a:solidFill>
                  <a:srgbClr val="FF0000"/>
                </a:solidFill>
                <a:latin typeface="Arial" panose="020B0604020202020204" pitchFamily="34" charset="0"/>
                <a:cs typeface="Arial" panose="020B0604020202020204" pitchFamily="34" charset="0"/>
              </a:rPr>
              <a:t>сияқты</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мақтау</a:t>
            </a:r>
            <a:r>
              <a:rPr lang="ru-RU" sz="2400" b="1" dirty="0" smtClean="0">
                <a:solidFill>
                  <a:srgbClr val="002060"/>
                </a:solidFill>
                <a:latin typeface="Arial" panose="020B0604020202020204" pitchFamily="34" charset="0"/>
                <a:cs typeface="Arial" panose="020B0604020202020204" pitchFamily="34" charset="0"/>
              </a:rPr>
              <a:t> мен </a:t>
            </a:r>
            <a:r>
              <a:rPr lang="ru-RU" sz="2400" b="1" dirty="0" err="1" smtClean="0">
                <a:solidFill>
                  <a:srgbClr val="002060"/>
                </a:solidFill>
                <a:latin typeface="Arial" panose="020B0604020202020204" pitchFamily="34" charset="0"/>
                <a:cs typeface="Arial" panose="020B0604020202020204" pitchFamily="34" charset="0"/>
              </a:rPr>
              <a:t>рухани</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қолдаулар</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баланың</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зияткерлік</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жетістігін</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айтарлықтай</a:t>
            </a:r>
            <a:r>
              <a:rPr lang="ru-RU" sz="2400" b="1" dirty="0" smtClean="0">
                <a:solidFill>
                  <a:srgbClr val="002060"/>
                </a:solidFill>
                <a:latin typeface="Arial" panose="020B0604020202020204" pitchFamily="34" charset="0"/>
                <a:cs typeface="Arial" panose="020B0604020202020204" pitchFamily="34" charset="0"/>
              </a:rPr>
              <a:t> </a:t>
            </a:r>
            <a:r>
              <a:rPr lang="ru-RU" sz="2400" b="1" dirty="0" err="1" smtClean="0">
                <a:solidFill>
                  <a:srgbClr val="002060"/>
                </a:solidFill>
                <a:latin typeface="Arial" panose="020B0604020202020204" pitchFamily="34" charset="0"/>
                <a:cs typeface="Arial" panose="020B0604020202020204" pitchFamily="34" charset="0"/>
              </a:rPr>
              <a:t>арттырады</a:t>
            </a:r>
            <a:r>
              <a:rPr lang="ru-RU" sz="2400" b="1" dirty="0" smtClean="0">
                <a:solidFill>
                  <a:srgbClr val="002060"/>
                </a:solidFill>
                <a:latin typeface="Arial" panose="020B0604020202020204" pitchFamily="34" charset="0"/>
                <a:cs typeface="Arial" panose="020B0604020202020204" pitchFamily="34" charset="0"/>
              </a:rPr>
              <a:t>. </a:t>
            </a:r>
            <a:endParaRPr lang="ru-RU" sz="2400" b="1" dirty="0">
              <a:solidFill>
                <a:srgbClr val="002060"/>
              </a:solidFill>
              <a:latin typeface="Arial" panose="020B0604020202020204" pitchFamily="34" charset="0"/>
              <a:cs typeface="Arial" panose="020B0604020202020204" pitchFamily="34" charset="0"/>
            </a:endParaRPr>
          </a:p>
          <a:p>
            <a:pPr fontAlgn="auto">
              <a:spcBef>
                <a:spcPts val="0"/>
              </a:spcBef>
              <a:spcAft>
                <a:spcPts val="0"/>
              </a:spcAft>
              <a:defRPr/>
            </a:pPr>
            <a:r>
              <a:rPr lang="ru-RU" sz="2400" b="1" dirty="0">
                <a:latin typeface="Arial" panose="020B0604020202020204" pitchFamily="34" charset="0"/>
                <a:cs typeface="Arial" panose="020B0604020202020204" pitchFamily="34" charset="0"/>
              </a:rPr>
              <a:t> </a:t>
            </a:r>
          </a:p>
        </p:txBody>
      </p:sp>
      <p:pic>
        <p:nvPicPr>
          <p:cNvPr id="7172" name="Рисунок 3"/>
          <p:cNvPicPr>
            <a:picLocks noChangeAspect="1"/>
          </p:cNvPicPr>
          <p:nvPr/>
        </p:nvPicPr>
        <p:blipFill>
          <a:blip r:embed="rId4" cstate="print"/>
          <a:srcRect/>
          <a:stretch>
            <a:fillRect/>
          </a:stretch>
        </p:blipFill>
        <p:spPr bwMode="auto">
          <a:xfrm>
            <a:off x="69850" y="2660650"/>
            <a:ext cx="3992563" cy="406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963" y="0"/>
            <a:ext cx="11472862" cy="1347788"/>
          </a:xfrm>
        </p:spPr>
        <p:txBody>
          <a:bodyPr rtlCol="0">
            <a:noAutofit/>
          </a:bodyPr>
          <a:lstStyle/>
          <a:p>
            <a:pPr algn="ctr" eaLnBrk="1" fontAlgn="auto" hangingPunct="1">
              <a:spcAft>
                <a:spcPts val="0"/>
              </a:spcAft>
              <a:defRPr/>
            </a:pPr>
            <a:r>
              <a:rPr lang="ru-RU" sz="3000" b="1" dirty="0" smtClean="0">
                <a:latin typeface="Georgia" panose="02040502050405020303" pitchFamily="18" charset="0"/>
              </a:rPr>
              <a:t/>
            </a:r>
            <a:br>
              <a:rPr lang="ru-RU" sz="3000" b="1" dirty="0" smtClean="0">
                <a:latin typeface="Georgia" panose="02040502050405020303" pitchFamily="18" charset="0"/>
              </a:rPr>
            </a:br>
            <a:r>
              <a:rPr lang="ru-RU" sz="3000" b="1" dirty="0" smtClean="0">
                <a:solidFill>
                  <a:srgbClr val="C00000"/>
                </a:solidFill>
                <a:latin typeface="Georgia" panose="02040502050405020303" pitchFamily="18" charset="0"/>
              </a:rPr>
              <a:t>ҮШІНШІ КЕҢЕС: </a:t>
            </a:r>
            <a:br>
              <a:rPr lang="ru-RU" sz="3000" b="1" dirty="0" smtClean="0">
                <a:solidFill>
                  <a:srgbClr val="C00000"/>
                </a:solidFill>
                <a:latin typeface="Georgia" panose="02040502050405020303" pitchFamily="18" charset="0"/>
              </a:rPr>
            </a:br>
            <a:r>
              <a:rPr lang="ru-RU" sz="2800" b="1" i="1" dirty="0" err="1" smtClean="0">
                <a:solidFill>
                  <a:srgbClr val="002060"/>
                </a:solidFill>
                <a:latin typeface="Georgia" panose="02040502050405020303" pitchFamily="18" charset="0"/>
              </a:rPr>
              <a:t>балаға</a:t>
            </a:r>
            <a:r>
              <a:rPr lang="ru-RU" sz="2800" b="1" i="1" dirty="0" smtClean="0">
                <a:solidFill>
                  <a:srgbClr val="002060"/>
                </a:solidFill>
                <a:latin typeface="Georgia" panose="02040502050405020303" pitchFamily="18" charset="0"/>
              </a:rPr>
              <a:t> </a:t>
            </a:r>
            <a:r>
              <a:rPr lang="ru-RU" sz="2800" b="1" i="1" dirty="0" err="1" smtClean="0">
                <a:solidFill>
                  <a:srgbClr val="002060"/>
                </a:solidFill>
                <a:latin typeface="Georgia" panose="02040502050405020303" pitchFamily="18" charset="0"/>
              </a:rPr>
              <a:t>жаңа</a:t>
            </a:r>
            <a:r>
              <a:rPr lang="ru-RU" sz="2800" b="1" i="1" dirty="0" smtClean="0">
                <a:solidFill>
                  <a:srgbClr val="002060"/>
                </a:solidFill>
                <a:latin typeface="Georgia" panose="02040502050405020303" pitchFamily="18" charset="0"/>
              </a:rPr>
              <a:t> </a:t>
            </a:r>
            <a:r>
              <a:rPr lang="ru-RU" sz="2800" b="1" i="1" dirty="0" err="1" smtClean="0">
                <a:solidFill>
                  <a:srgbClr val="002060"/>
                </a:solidFill>
                <a:latin typeface="Georgia" panose="02040502050405020303" pitchFamily="18" charset="0"/>
              </a:rPr>
              <a:t>өмір</a:t>
            </a:r>
            <a:r>
              <a:rPr lang="ru-RU" sz="2800" b="1" i="1" dirty="0" smtClean="0">
                <a:solidFill>
                  <a:srgbClr val="002060"/>
                </a:solidFill>
                <a:latin typeface="Georgia" panose="02040502050405020303" pitchFamily="18" charset="0"/>
              </a:rPr>
              <a:t> </a:t>
            </a:r>
            <a:r>
              <a:rPr lang="ru-RU" sz="2800" b="1" i="1" dirty="0" err="1" smtClean="0">
                <a:solidFill>
                  <a:srgbClr val="002060"/>
                </a:solidFill>
                <a:latin typeface="Georgia" panose="02040502050405020303" pitchFamily="18" charset="0"/>
              </a:rPr>
              <a:t>тәртібіне</a:t>
            </a:r>
            <a:r>
              <a:rPr lang="ru-RU" sz="2800" b="1" i="1" dirty="0" smtClean="0">
                <a:solidFill>
                  <a:srgbClr val="002060"/>
                </a:solidFill>
                <a:latin typeface="Georgia" panose="02040502050405020303" pitchFamily="18" charset="0"/>
              </a:rPr>
              <a:t> </a:t>
            </a:r>
            <a:r>
              <a:rPr lang="ru-RU" sz="2800" b="1" i="1" dirty="0" err="1" smtClean="0">
                <a:solidFill>
                  <a:srgbClr val="002060"/>
                </a:solidFill>
                <a:latin typeface="Georgia" panose="02040502050405020303" pitchFamily="18" charset="0"/>
              </a:rPr>
              <a:t>үйренуге</a:t>
            </a:r>
            <a:r>
              <a:rPr lang="ru-RU" sz="2800" b="1" i="1" dirty="0" smtClean="0">
                <a:solidFill>
                  <a:srgbClr val="002060"/>
                </a:solidFill>
                <a:latin typeface="Georgia" panose="02040502050405020303" pitchFamily="18" charset="0"/>
              </a:rPr>
              <a:t>  </a:t>
            </a:r>
            <a:r>
              <a:rPr lang="ru-RU" sz="2800" b="1" i="1" dirty="0" err="1" smtClean="0">
                <a:solidFill>
                  <a:srgbClr val="002060"/>
                </a:solidFill>
                <a:latin typeface="Georgia" panose="02040502050405020303" pitchFamily="18" charset="0"/>
              </a:rPr>
              <a:t>көмек</a:t>
            </a:r>
            <a:r>
              <a:rPr lang="ru-RU" sz="2800" b="1" i="1" dirty="0" smtClean="0">
                <a:solidFill>
                  <a:srgbClr val="002060"/>
                </a:solidFill>
                <a:latin typeface="Georgia" panose="02040502050405020303" pitchFamily="18" charset="0"/>
              </a:rPr>
              <a:t> </a:t>
            </a:r>
            <a:r>
              <a:rPr lang="ru-RU" sz="2800" b="1" i="1" dirty="0" err="1" smtClean="0">
                <a:solidFill>
                  <a:srgbClr val="002060"/>
                </a:solidFill>
                <a:latin typeface="Georgia" panose="02040502050405020303" pitchFamily="18" charset="0"/>
              </a:rPr>
              <a:t>беріңіз</a:t>
            </a:r>
            <a:r>
              <a:rPr lang="ru-RU" sz="3000" b="1" i="1" dirty="0">
                <a:solidFill>
                  <a:srgbClr val="002060"/>
                </a:solidFill>
                <a:latin typeface="Georgia" panose="02040502050405020303" pitchFamily="18" charset="0"/>
              </a:rPr>
              <a:t/>
            </a:r>
            <a:br>
              <a:rPr lang="ru-RU" sz="3000" b="1" i="1" dirty="0">
                <a:solidFill>
                  <a:srgbClr val="002060"/>
                </a:solidFill>
                <a:latin typeface="Georgia" panose="02040502050405020303" pitchFamily="18" charset="0"/>
              </a:rPr>
            </a:br>
            <a:endParaRPr lang="ru-RU" sz="3000" b="1" i="1" dirty="0">
              <a:solidFill>
                <a:srgbClr val="002060"/>
              </a:solidFill>
              <a:latin typeface="Georgia" panose="02040502050405020303" pitchFamily="18" charset="0"/>
            </a:endParaRPr>
          </a:p>
        </p:txBody>
      </p:sp>
      <p:sp>
        <p:nvSpPr>
          <p:cNvPr id="3" name="TextBox 2"/>
          <p:cNvSpPr txBox="1"/>
          <p:nvPr/>
        </p:nvSpPr>
        <p:spPr>
          <a:xfrm>
            <a:off x="4238625" y="1347788"/>
            <a:ext cx="7812088" cy="5016758"/>
          </a:xfrm>
          <a:prstGeom prst="rect">
            <a:avLst/>
          </a:prstGeom>
          <a:noFill/>
        </p:spPr>
        <p:txBody>
          <a:bodyPr>
            <a:spAutoFit/>
          </a:bodyPr>
          <a:lstStyle/>
          <a:p>
            <a:pPr marL="285750" indent="-285750" algn="just" fontAlgn="auto">
              <a:spcBef>
                <a:spcPts val="0"/>
              </a:spcBef>
              <a:spcAft>
                <a:spcPts val="0"/>
              </a:spcAft>
              <a:buFont typeface="Wingdings" panose="05000000000000000000" pitchFamily="2" charset="2"/>
              <a:buChar char="Ø"/>
              <a:defRPr/>
            </a:pPr>
            <a:r>
              <a:rPr lang="ru-RU" sz="1600" b="1" dirty="0" smtClean="0">
                <a:solidFill>
                  <a:srgbClr val="C00000"/>
                </a:solidFill>
                <a:latin typeface="Arial" panose="020B0604020202020204" pitchFamily="34" charset="0"/>
                <a:cs typeface="Arial" panose="020B0604020202020204" pitchFamily="34" charset="0"/>
              </a:rPr>
              <a:t>Балаңызбен </a:t>
            </a:r>
            <a:r>
              <a:rPr lang="ru-RU" sz="1600" b="1" dirty="0" smtClean="0">
                <a:solidFill>
                  <a:srgbClr val="002060"/>
                </a:solidFill>
                <a:latin typeface="Arial" panose="020B0604020202020204" pitchFamily="34" charset="0"/>
                <a:cs typeface="Arial" panose="020B0604020202020204" pitchFamily="34" charset="0"/>
              </a:rPr>
              <a:t>мектептегі тәртіп пен қағидаларды талқылаңыз. Олардың қажеттілігі мен пайдалылығын түсіндіріңіз.</a:t>
            </a:r>
            <a:endParaRPr lang="ru-RU" sz="1600" b="1" dirty="0">
              <a:solidFill>
                <a:srgbClr val="002060"/>
              </a:solidFill>
              <a:latin typeface="Arial" panose="020B0604020202020204" pitchFamily="34" charset="0"/>
              <a:cs typeface="Arial" panose="020B0604020202020204" pitchFamily="34" charset="0"/>
            </a:endParaRPr>
          </a:p>
          <a:p>
            <a:pPr algn="just" fontAlgn="auto">
              <a:spcBef>
                <a:spcPts val="0"/>
              </a:spcBef>
              <a:spcAft>
                <a:spcPts val="0"/>
              </a:spcAft>
              <a:defRPr/>
            </a:pPr>
            <a:r>
              <a:rPr lang="ru-RU" sz="1600" b="1" dirty="0">
                <a:solidFill>
                  <a:srgbClr val="002060"/>
                </a:solidFill>
                <a:latin typeface="Arial" panose="020B0604020202020204" pitchFamily="34" charset="0"/>
                <a:cs typeface="Arial" panose="020B0604020202020204" pitchFamily="34" charset="0"/>
              </a:rPr>
              <a:t> </a:t>
            </a:r>
          </a:p>
          <a:p>
            <a:pPr marL="285750" indent="-285750" algn="just" fontAlgn="auto">
              <a:spcBef>
                <a:spcPts val="0"/>
              </a:spcBef>
              <a:spcAft>
                <a:spcPts val="0"/>
              </a:spcAft>
              <a:buFont typeface="Wingdings" panose="05000000000000000000" pitchFamily="2" charset="2"/>
              <a:buChar char="Ø"/>
              <a:defRPr/>
            </a:pPr>
            <a:r>
              <a:rPr lang="ru-RU" sz="1600" b="1" dirty="0" err="1" smtClean="0">
                <a:solidFill>
                  <a:srgbClr val="C00000"/>
                </a:solidFill>
                <a:latin typeface="Arial" panose="020B0604020202020204" pitchFamily="34" charset="0"/>
                <a:cs typeface="Arial" panose="020B0604020202020204" pitchFamily="34" charset="0"/>
              </a:rPr>
              <a:t>Балаңызбен</a:t>
            </a:r>
            <a:r>
              <a:rPr lang="ru-RU" sz="1600" b="1" dirty="0" smtClean="0">
                <a:solidFill>
                  <a:srgbClr val="C00000"/>
                </a:solidFill>
                <a:latin typeface="Arial" panose="020B0604020202020204" pitchFamily="34" charset="0"/>
                <a:cs typeface="Arial" panose="020B0604020202020204" pitchFamily="34" charset="0"/>
              </a:rPr>
              <a:t> </a:t>
            </a:r>
            <a:r>
              <a:rPr lang="ru-RU" sz="1600" b="1" dirty="0" err="1" smtClean="0">
                <a:solidFill>
                  <a:srgbClr val="FF0000"/>
                </a:solidFill>
                <a:latin typeface="Arial" panose="020B0604020202020204" pitchFamily="34" charset="0"/>
                <a:cs typeface="Arial" panose="020B0604020202020204" pitchFamily="34" charset="0"/>
              </a:rPr>
              <a:t>бірге</a:t>
            </a:r>
            <a:r>
              <a:rPr lang="ru-RU" sz="1600" b="1" dirty="0" smtClean="0">
                <a:solidFill>
                  <a:srgbClr val="FF0000"/>
                </a:solidFill>
                <a:latin typeface="Arial" panose="020B0604020202020204" pitchFamily="34" charset="0"/>
                <a:cs typeface="Arial" panose="020B0604020202020204" pitchFamily="34" charset="0"/>
              </a:rPr>
              <a:t> </a:t>
            </a:r>
            <a:r>
              <a:rPr lang="ru-RU" sz="1600" b="1" dirty="0" err="1" smtClean="0">
                <a:solidFill>
                  <a:srgbClr val="FF0000"/>
                </a:solidFill>
                <a:latin typeface="Arial" panose="020B0604020202020204" pitchFamily="34" charset="0"/>
                <a:cs typeface="Arial" panose="020B0604020202020204" pitchFamily="34" charset="0"/>
              </a:rPr>
              <a:t>күн</a:t>
            </a:r>
            <a:r>
              <a:rPr lang="ru-RU" sz="1600" b="1" dirty="0" smtClean="0">
                <a:solidFill>
                  <a:srgbClr val="FF0000"/>
                </a:solidFill>
                <a:latin typeface="Arial" panose="020B0604020202020204" pitchFamily="34" charset="0"/>
                <a:cs typeface="Arial" panose="020B0604020202020204" pitchFamily="34" charset="0"/>
              </a:rPr>
              <a:t> </a:t>
            </a:r>
            <a:r>
              <a:rPr lang="ru-RU" sz="1600" b="1" dirty="0" err="1" smtClean="0">
                <a:solidFill>
                  <a:srgbClr val="FF0000"/>
                </a:solidFill>
                <a:latin typeface="Arial" panose="020B0604020202020204" pitchFamily="34" charset="0"/>
                <a:cs typeface="Arial" panose="020B0604020202020204" pitchFamily="34" charset="0"/>
              </a:rPr>
              <a:t>тәртібін</a:t>
            </a:r>
            <a:r>
              <a:rPr lang="ru-RU" sz="1600" b="1" dirty="0" smtClean="0">
                <a:solidFill>
                  <a:srgbClr val="FF0000"/>
                </a:solidFill>
                <a:latin typeface="Arial" panose="020B0604020202020204" pitchFamily="34" charset="0"/>
                <a:cs typeface="Arial" panose="020B0604020202020204" pitchFamily="34" charset="0"/>
              </a:rPr>
              <a:t> </a:t>
            </a:r>
            <a:r>
              <a:rPr lang="ru-RU" sz="1600" b="1" dirty="0" err="1" smtClean="0">
                <a:solidFill>
                  <a:srgbClr val="FF0000"/>
                </a:solidFill>
                <a:latin typeface="Arial" panose="020B0604020202020204" pitchFamily="34" charset="0"/>
                <a:cs typeface="Arial" panose="020B0604020202020204" pitchFamily="34" charset="0"/>
              </a:rPr>
              <a:t>жасаңыз</a:t>
            </a:r>
            <a:r>
              <a:rPr lang="ru-RU" sz="1600" b="1" dirty="0" smtClean="0">
                <a:solidFill>
                  <a:srgbClr val="FF0000"/>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және</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оның</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орындалуын</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қадағалаңыз</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Бірініші</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сынып</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оқушысы</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үшін</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күн</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a:solidFill>
                  <a:schemeClr val="accent5">
                    <a:lumMod val="50000"/>
                  </a:schemeClr>
                </a:solidFill>
                <a:latin typeface="Arial" panose="020B0604020202020204" pitchFamily="34" charset="0"/>
                <a:cs typeface="Arial" panose="020B0604020202020204" pitchFamily="34" charset="0"/>
              </a:rPr>
              <a:t>тәртібі</a:t>
            </a:r>
            <a:r>
              <a:rPr lang="ru-RU" sz="1600" b="1" dirty="0">
                <a:solidFill>
                  <a:schemeClr val="accent5">
                    <a:lumMod val="50000"/>
                  </a:schemeClr>
                </a:solidFill>
                <a:latin typeface="Arial" panose="020B0604020202020204" pitchFamily="34" charset="0"/>
                <a:cs typeface="Arial" panose="020B0604020202020204" pitchFamily="34" charset="0"/>
              </a:rPr>
              <a:t> </a:t>
            </a:r>
            <a:r>
              <a:rPr lang="ru-RU" sz="1600" b="1" dirty="0" smtClean="0">
                <a:solidFill>
                  <a:schemeClr val="accent5">
                    <a:lumMod val="50000"/>
                  </a:schemeClr>
                </a:solidFill>
                <a:latin typeface="Arial" panose="020B0604020202020204" pitchFamily="34" charset="0"/>
                <a:cs typeface="Arial" panose="020B0604020202020204" pitchFamily="34" charset="0"/>
              </a:rPr>
              <a:t>аса </a:t>
            </a:r>
            <a:r>
              <a:rPr lang="ru-RU" sz="1600" b="1" dirty="0" err="1" smtClean="0">
                <a:solidFill>
                  <a:schemeClr val="accent5">
                    <a:lumMod val="50000"/>
                  </a:schemeClr>
                </a:solidFill>
                <a:latin typeface="Arial" panose="020B0604020202020204" pitchFamily="34" charset="0"/>
                <a:cs typeface="Arial" panose="020B0604020202020204" pitchFamily="34" charset="0"/>
              </a:rPr>
              <a:t>маңызды</a:t>
            </a:r>
            <a:r>
              <a:rPr lang="ru-RU" sz="1600" b="1" dirty="0" smtClean="0">
                <a:solidFill>
                  <a:schemeClr val="accent5">
                    <a:lumMod val="50000"/>
                  </a:schemeClr>
                </a:solidFill>
                <a:latin typeface="Arial" panose="020B0604020202020204" pitchFamily="34" charset="0"/>
                <a:cs typeface="Arial" panose="020B0604020202020204" pitchFamily="34" charset="0"/>
              </a:rPr>
              <a:t>. Бала </a:t>
            </a:r>
            <a:r>
              <a:rPr lang="ru-RU" sz="1600" b="1" dirty="0" err="1" smtClean="0">
                <a:solidFill>
                  <a:schemeClr val="accent5">
                    <a:lumMod val="50000"/>
                  </a:schemeClr>
                </a:solidFill>
                <a:latin typeface="Arial" panose="020B0604020202020204" pitchFamily="34" charset="0"/>
                <a:cs typeface="Arial" panose="020B0604020202020204" pitchFamily="34" charset="0"/>
              </a:rPr>
              <a:t>өмірінде</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одан</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жинақылықты</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тәртіптілікті</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талап</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ететін</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міндеттер</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пайда</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болды</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Күн</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тәртібі</a:t>
            </a:r>
            <a:r>
              <a:rPr lang="ru-RU" sz="1600" b="1" dirty="0" smtClean="0">
                <a:solidFill>
                  <a:schemeClr val="accent5">
                    <a:lumMod val="50000"/>
                  </a:schemeClr>
                </a:solidFill>
                <a:latin typeface="Arial" panose="020B0604020202020204" pitchFamily="34" charset="0"/>
                <a:cs typeface="Arial" panose="020B0604020202020204" pitchFamily="34" charset="0"/>
              </a:rPr>
              <a:t> – </a:t>
            </a:r>
            <a:r>
              <a:rPr lang="ru-RU" sz="1600" b="1" dirty="0" err="1" smtClean="0">
                <a:solidFill>
                  <a:schemeClr val="accent5">
                    <a:lumMod val="50000"/>
                  </a:schemeClr>
                </a:solidFill>
                <a:latin typeface="Arial" panose="020B0604020202020204" pitchFamily="34" charset="0"/>
                <a:cs typeface="Arial" panose="020B0604020202020204" pitchFamily="34" charset="0"/>
              </a:rPr>
              <a:t>еңбек</a:t>
            </a:r>
            <a:r>
              <a:rPr lang="ru-RU" sz="1600" b="1" dirty="0" smtClean="0">
                <a:solidFill>
                  <a:schemeClr val="accent5">
                    <a:lumMod val="50000"/>
                  </a:schemeClr>
                </a:solidFill>
                <a:latin typeface="Arial" panose="020B0604020202020204" pitchFamily="34" charset="0"/>
                <a:cs typeface="Arial" panose="020B0604020202020204" pitchFamily="34" charset="0"/>
              </a:rPr>
              <a:t> пен </a:t>
            </a:r>
            <a:r>
              <a:rPr lang="ru-RU" sz="1600" b="1" dirty="0" err="1" smtClean="0">
                <a:solidFill>
                  <a:schemeClr val="accent5">
                    <a:lumMod val="50000"/>
                  </a:schemeClr>
                </a:solidFill>
                <a:latin typeface="Arial" panose="020B0604020202020204" pitchFamily="34" charset="0"/>
                <a:cs typeface="Arial" panose="020B0604020202020204" pitchFamily="34" charset="0"/>
              </a:rPr>
              <a:t>демалысты</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дұрыс</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үйлестіруге</a:t>
            </a:r>
            <a:r>
              <a:rPr lang="ru-RU" sz="1600" b="1" dirty="0" smtClean="0">
                <a:solidFill>
                  <a:schemeClr val="accent5">
                    <a:lumMod val="50000"/>
                  </a:schemeClr>
                </a:solidFill>
                <a:latin typeface="Arial" panose="020B0604020202020204" pitchFamily="34" charset="0"/>
                <a:cs typeface="Arial" panose="020B0604020202020204" pitchFamily="34" charset="0"/>
              </a:rPr>
              <a:t> , </a:t>
            </a:r>
            <a:r>
              <a:rPr lang="ru-RU" sz="1600" b="1" dirty="0" err="1" smtClean="0">
                <a:solidFill>
                  <a:schemeClr val="accent5">
                    <a:lumMod val="50000"/>
                  </a:schemeClr>
                </a:solidFill>
                <a:latin typeface="Arial" panose="020B0604020202020204" pitchFamily="34" charset="0"/>
                <a:cs typeface="Arial" panose="020B0604020202020204" pitchFamily="34" charset="0"/>
              </a:rPr>
              <a:t>жаңа</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өмір</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жағдайына</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үйренуге</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көмек</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err="1" smtClean="0">
                <a:solidFill>
                  <a:schemeClr val="accent5">
                    <a:lumMod val="50000"/>
                  </a:schemeClr>
                </a:solidFill>
                <a:latin typeface="Arial" panose="020B0604020202020204" pitchFamily="34" charset="0"/>
                <a:cs typeface="Arial" panose="020B0604020202020204" pitchFamily="34" charset="0"/>
              </a:rPr>
              <a:t>береді</a:t>
            </a:r>
            <a:r>
              <a:rPr lang="ru-RU" sz="1600" b="1" dirty="0" smtClean="0">
                <a:solidFill>
                  <a:schemeClr val="accent5">
                    <a:lumMod val="50000"/>
                  </a:schemeClr>
                </a:solidFill>
                <a:latin typeface="Arial" panose="020B0604020202020204" pitchFamily="34" charset="0"/>
                <a:cs typeface="Arial" panose="020B0604020202020204" pitchFamily="34" charset="0"/>
              </a:rPr>
              <a:t>.  </a:t>
            </a:r>
            <a:endParaRPr lang="ru-RU" sz="1600" b="1" dirty="0">
              <a:solidFill>
                <a:schemeClr val="accent5">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ru-RU" sz="1600" b="1" dirty="0">
              <a:solidFill>
                <a:srgbClr val="00206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Ø"/>
              <a:defRPr/>
            </a:pPr>
            <a:r>
              <a:rPr lang="ru-RU" sz="1600" b="1" dirty="0" smtClean="0">
                <a:solidFill>
                  <a:srgbClr val="C00000"/>
                </a:solidFill>
                <a:latin typeface="Arial" panose="020B0604020202020204" pitchFamily="34" charset="0"/>
                <a:cs typeface="Arial" panose="020B0604020202020204" pitchFamily="34" charset="0"/>
              </a:rPr>
              <a:t>Балаңызбен бірге үй тапсырмасының орындалуы уақытын қадағалаңыз  </a:t>
            </a:r>
            <a:r>
              <a:rPr lang="ru-RU" sz="1600" b="1" dirty="0" smtClean="0">
                <a:solidFill>
                  <a:srgbClr val="002060"/>
                </a:solidFill>
                <a:latin typeface="Arial" panose="020B0604020202020204" pitchFamily="34" charset="0"/>
                <a:cs typeface="Arial" panose="020B0604020202020204" pitchFamily="34" charset="0"/>
              </a:rPr>
              <a:t>(бірінші сыныпта оқуды қосқанда -1-1,5 сағат ), Сондай-ақ ұйқы уақытын (толықтай демалыс үшін ұйқы уақыты 9-10 сағат болуы тиіс) бақылаңыз.</a:t>
            </a:r>
            <a:endParaRPr lang="ru-RU" sz="1600" b="1" dirty="0">
              <a:solidFill>
                <a:srgbClr val="002060"/>
              </a:solidFill>
              <a:latin typeface="Arial" panose="020B0604020202020204" pitchFamily="34" charset="0"/>
              <a:cs typeface="Arial" panose="020B0604020202020204" pitchFamily="34" charset="0"/>
            </a:endParaRPr>
          </a:p>
          <a:p>
            <a:pPr algn="just" fontAlgn="auto">
              <a:spcBef>
                <a:spcPts val="0"/>
              </a:spcBef>
              <a:spcAft>
                <a:spcPts val="0"/>
              </a:spcAft>
              <a:defRPr/>
            </a:pPr>
            <a:r>
              <a:rPr lang="ru-RU" sz="1600" b="1" dirty="0">
                <a:solidFill>
                  <a:srgbClr val="002060"/>
                </a:solidFill>
                <a:latin typeface="Arial" panose="020B0604020202020204" pitchFamily="34" charset="0"/>
                <a:cs typeface="Arial" panose="020B0604020202020204" pitchFamily="34" charset="0"/>
              </a:rPr>
              <a:t> </a:t>
            </a:r>
          </a:p>
          <a:p>
            <a:pPr marL="285750" indent="-285750" algn="just" fontAlgn="auto">
              <a:spcBef>
                <a:spcPts val="0"/>
              </a:spcBef>
              <a:spcAft>
                <a:spcPts val="0"/>
              </a:spcAft>
              <a:buFont typeface="Wingdings" panose="05000000000000000000" pitchFamily="2" charset="2"/>
              <a:buChar char="Ø"/>
              <a:defRPr/>
            </a:pPr>
            <a:r>
              <a:rPr lang="ru-RU" sz="1600" b="1" dirty="0" smtClean="0">
                <a:solidFill>
                  <a:srgbClr val="C00000"/>
                </a:solidFill>
                <a:latin typeface="Arial" panose="020B0604020202020204" pitchFamily="34" charset="0"/>
                <a:cs typeface="Arial" panose="020B0604020202020204" pitchFamily="34" charset="0"/>
              </a:rPr>
              <a:t>Есте сақтаңыз: </a:t>
            </a:r>
            <a:r>
              <a:rPr lang="ru-RU" sz="1600" b="1" dirty="0" smtClean="0">
                <a:solidFill>
                  <a:srgbClr val="002060"/>
                </a:solidFill>
                <a:latin typeface="Arial" panose="020B0604020202020204" pitchFamily="34" charset="0"/>
                <a:cs typeface="Arial" panose="020B0604020202020204" pitchFamily="34" charset="0"/>
              </a:rPr>
              <a:t> күн тәртібінде қозғалысы аз әрекет түрлерін белсенді әрекеттермен, зияткерлік және әрекеттің физикалық түрлерін алмастырып отыру қажет.</a:t>
            </a:r>
            <a:endParaRPr lang="ru-RU" sz="1600" b="1" dirty="0">
              <a:solidFill>
                <a:srgbClr val="002060"/>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ru-RU" sz="1600" b="1" dirty="0">
              <a:solidFill>
                <a:srgbClr val="002060"/>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 typeface="Wingdings" panose="05000000000000000000" pitchFamily="2" charset="2"/>
              <a:buChar char="Ø"/>
              <a:defRPr/>
            </a:pPr>
            <a:r>
              <a:rPr lang="ru-RU" sz="1600" b="1" dirty="0" err="1" smtClean="0">
                <a:solidFill>
                  <a:srgbClr val="C00000"/>
                </a:solidFill>
                <a:latin typeface="Arial" panose="020B0604020202020204" pitchFamily="34" charset="0"/>
                <a:cs typeface="Arial" panose="020B0604020202020204" pitchFamily="34" charset="0"/>
              </a:rPr>
              <a:t>Компьютердегі</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ойын</a:t>
            </a:r>
            <a:r>
              <a:rPr lang="ru-RU" sz="1600" b="1" dirty="0" smtClean="0">
                <a:solidFill>
                  <a:srgbClr val="002060"/>
                </a:solidFill>
                <a:latin typeface="Arial" panose="020B0604020202020204" pitchFamily="34" charset="0"/>
                <a:cs typeface="Arial" panose="020B0604020202020204" pitchFamily="34" charset="0"/>
              </a:rPr>
              <a:t> мен </a:t>
            </a:r>
            <a:r>
              <a:rPr lang="ru-RU" sz="1600" b="1" dirty="0" err="1" smtClean="0">
                <a:solidFill>
                  <a:srgbClr val="002060"/>
                </a:solidFill>
                <a:latin typeface="Arial" panose="020B0604020202020204" pitchFamily="34" charset="0"/>
                <a:cs typeface="Arial" panose="020B0604020202020204" pitchFamily="34" charset="0"/>
              </a:rPr>
              <a:t>түрлі</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бағдарламалар</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санын</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азайтуды</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сапасына</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көңіл</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аударыңыз</a:t>
            </a:r>
            <a:r>
              <a:rPr lang="ru-RU" sz="1600" b="1" dirty="0" smtClean="0">
                <a:solidFill>
                  <a:srgbClr val="002060"/>
                </a:solidFill>
                <a:latin typeface="Arial" panose="020B0604020202020204" pitchFamily="34" charset="0"/>
                <a:cs typeface="Arial" panose="020B0604020202020204" pitchFamily="34" charset="0"/>
              </a:rPr>
              <a:t>) </a:t>
            </a:r>
            <a:r>
              <a:rPr lang="ru-RU" sz="1600" b="1" dirty="0" err="1" smtClean="0">
                <a:solidFill>
                  <a:srgbClr val="002060"/>
                </a:solidFill>
                <a:latin typeface="Arial" panose="020B0604020202020204" pitchFamily="34" charset="0"/>
                <a:cs typeface="Arial" panose="020B0604020202020204" pitchFamily="34" charset="0"/>
              </a:rPr>
              <a:t>қадағалаңыз</a:t>
            </a:r>
            <a:r>
              <a:rPr lang="ru-RU" sz="1600" b="1" dirty="0" smtClean="0">
                <a:solidFill>
                  <a:srgbClr val="002060"/>
                </a:solidFill>
                <a:latin typeface="Arial" panose="020B0604020202020204" pitchFamily="34" charset="0"/>
                <a:cs typeface="Arial" panose="020B0604020202020204" pitchFamily="34" charset="0"/>
              </a:rPr>
              <a:t>.</a:t>
            </a:r>
            <a:endParaRPr lang="ru-RU" sz="1600" b="1" dirty="0">
              <a:solidFill>
                <a:srgbClr val="002060"/>
              </a:solidFill>
              <a:latin typeface="Arial" panose="020B0604020202020204" pitchFamily="34" charset="0"/>
              <a:cs typeface="Arial" panose="020B0604020202020204" pitchFamily="34" charset="0"/>
            </a:endParaRPr>
          </a:p>
        </p:txBody>
      </p:sp>
      <p:pic>
        <p:nvPicPr>
          <p:cNvPr id="8196" name="Рисунок 3"/>
          <p:cNvPicPr>
            <a:picLocks noChangeAspect="1"/>
          </p:cNvPicPr>
          <p:nvPr/>
        </p:nvPicPr>
        <p:blipFill>
          <a:blip r:embed="rId4" cstate="print"/>
          <a:srcRect/>
          <a:stretch>
            <a:fillRect/>
          </a:stretch>
        </p:blipFill>
        <p:spPr bwMode="auto">
          <a:xfrm>
            <a:off x="30163" y="2886075"/>
            <a:ext cx="4208462"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138" y="365125"/>
            <a:ext cx="11753850" cy="1082675"/>
          </a:xfrm>
        </p:spPr>
        <p:txBody>
          <a:bodyPr rtlCol="0">
            <a:normAutofit fontScale="90000"/>
          </a:bodyPr>
          <a:lstStyle/>
          <a:p>
            <a:pPr algn="ctr" eaLnBrk="1" fontAlgn="auto" hangingPunct="1">
              <a:spcAft>
                <a:spcPts val="0"/>
              </a:spcAft>
              <a:defRPr/>
            </a:pPr>
            <a:r>
              <a:rPr lang="ru-RU" b="1" dirty="0" smtClean="0">
                <a:latin typeface="Georgia" panose="02040502050405020303" pitchFamily="18" charset="0"/>
              </a:rPr>
              <a:t/>
            </a:r>
            <a:br>
              <a:rPr lang="ru-RU" b="1" dirty="0" smtClean="0">
                <a:latin typeface="Georgia" panose="02040502050405020303" pitchFamily="18" charset="0"/>
              </a:rPr>
            </a:br>
            <a:r>
              <a:rPr lang="ru-RU" b="1" dirty="0">
                <a:latin typeface="Georgia" panose="02040502050405020303" pitchFamily="18" charset="0"/>
              </a:rPr>
              <a:t/>
            </a:r>
            <a:br>
              <a:rPr lang="ru-RU" b="1" dirty="0">
                <a:latin typeface="Georgia" panose="02040502050405020303" pitchFamily="18" charset="0"/>
              </a:rPr>
            </a:br>
            <a:r>
              <a:rPr lang="ru-RU" b="1" dirty="0" smtClean="0">
                <a:latin typeface="Georgia" panose="02040502050405020303" pitchFamily="18" charset="0"/>
              </a:rPr>
              <a:t/>
            </a:r>
            <a:br>
              <a:rPr lang="ru-RU" b="1" dirty="0" smtClean="0">
                <a:latin typeface="Georgia" panose="02040502050405020303" pitchFamily="18" charset="0"/>
              </a:rPr>
            </a:br>
            <a:r>
              <a:rPr lang="ru-RU" sz="3600" b="1" dirty="0" smtClean="0">
                <a:solidFill>
                  <a:srgbClr val="C00000"/>
                </a:solidFill>
                <a:latin typeface="Georgia" panose="02040502050405020303" pitchFamily="18" charset="0"/>
              </a:rPr>
              <a:t>Үшінші «Б» </a:t>
            </a:r>
            <a:r>
              <a:rPr lang="ru-RU" sz="3600" b="1" dirty="0" err="1" smtClean="0">
                <a:solidFill>
                  <a:srgbClr val="C00000"/>
                </a:solidFill>
                <a:latin typeface="Georgia" panose="02040502050405020303" pitchFamily="18" charset="0"/>
              </a:rPr>
              <a:t>заңы</a:t>
            </a:r>
            <a:r>
              <a:rPr lang="ru-RU" sz="3600" b="1" dirty="0" smtClean="0">
                <a:solidFill>
                  <a:srgbClr val="C00000"/>
                </a:solidFill>
                <a:latin typeface="Georgia" panose="02040502050405020303" pitchFamily="18" charset="0"/>
              </a:rPr>
              <a:t> БЕЛСЕНДІЛІК</a:t>
            </a:r>
            <a:r>
              <a:rPr lang="ru-RU" sz="3600" dirty="0">
                <a:solidFill>
                  <a:srgbClr val="C00000"/>
                </a:solidFill>
                <a:latin typeface="Georgia" panose="02040502050405020303" pitchFamily="18" charset="0"/>
              </a:rPr>
              <a:t/>
            </a:r>
            <a:br>
              <a:rPr lang="ru-RU" sz="3600" dirty="0">
                <a:solidFill>
                  <a:srgbClr val="C00000"/>
                </a:solidFill>
                <a:latin typeface="Georgia" panose="02040502050405020303" pitchFamily="18" charset="0"/>
              </a:rPr>
            </a:br>
            <a:r>
              <a:rPr lang="ru-RU" sz="3600" dirty="0">
                <a:latin typeface="Georgia" panose="02040502050405020303" pitchFamily="18" charset="0"/>
              </a:rPr>
              <a:t> </a:t>
            </a:r>
            <a:br>
              <a:rPr lang="ru-RU" sz="3600" dirty="0">
                <a:latin typeface="Georgia" panose="02040502050405020303" pitchFamily="18" charset="0"/>
              </a:rPr>
            </a:br>
            <a:r>
              <a:rPr lang="ru-RU" sz="3600" b="1" dirty="0" smtClean="0">
                <a:solidFill>
                  <a:srgbClr val="7030A0"/>
                </a:solidFill>
                <a:latin typeface="Georgia" panose="02040502050405020303" pitchFamily="18" charset="0"/>
              </a:rPr>
              <a:t>Отбасы мен мектептің белсенді ынтымақтастығы </a:t>
            </a:r>
            <a:br>
              <a:rPr lang="ru-RU" sz="3600" b="1" dirty="0" smtClean="0">
                <a:solidFill>
                  <a:srgbClr val="7030A0"/>
                </a:solidFill>
                <a:latin typeface="Georgia" panose="02040502050405020303" pitchFamily="18" charset="0"/>
              </a:rPr>
            </a:br>
            <a:r>
              <a:rPr lang="ru-RU" sz="3600" b="1" dirty="0" smtClean="0">
                <a:solidFill>
                  <a:schemeClr val="accent6">
                    <a:lumMod val="50000"/>
                  </a:schemeClr>
                </a:solidFill>
                <a:latin typeface="Georgia" panose="02040502050405020303" pitchFamily="18" charset="0"/>
              </a:rPr>
              <a:t>Ата-аналар жасайтын төрт негізгі қателік</a:t>
            </a:r>
            <a:r>
              <a:rPr lang="ru-RU" dirty="0">
                <a:solidFill>
                  <a:schemeClr val="accent6">
                    <a:lumMod val="50000"/>
                  </a:schemeClr>
                </a:solidFill>
              </a:rPr>
              <a:t/>
            </a:r>
            <a:br>
              <a:rPr lang="ru-RU" dirty="0">
                <a:solidFill>
                  <a:schemeClr val="accent6">
                    <a:lumMod val="50000"/>
                  </a:schemeClr>
                </a:solidFill>
              </a:rPr>
            </a:br>
            <a:endParaRPr lang="ru-RU" dirty="0">
              <a:solidFill>
                <a:schemeClr val="accent6">
                  <a:lumMod val="50000"/>
                </a:schemeClr>
              </a:solidFill>
            </a:endParaRPr>
          </a:p>
        </p:txBody>
      </p:sp>
      <p:sp>
        <p:nvSpPr>
          <p:cNvPr id="3" name="TextBox 2"/>
          <p:cNvSpPr txBox="1"/>
          <p:nvPr/>
        </p:nvSpPr>
        <p:spPr>
          <a:xfrm>
            <a:off x="423863" y="2395240"/>
            <a:ext cx="11541125" cy="4462760"/>
          </a:xfrm>
          <a:prstGeom prst="rect">
            <a:avLst/>
          </a:prstGeom>
          <a:noFill/>
        </p:spPr>
        <p:txBody>
          <a:bodyPr>
            <a:spAutoFit/>
          </a:bodyPr>
          <a:lstStyle/>
          <a:p>
            <a:pPr fontAlgn="auto">
              <a:spcBef>
                <a:spcPts val="0"/>
              </a:spcBef>
              <a:spcAft>
                <a:spcPts val="0"/>
              </a:spcAft>
              <a:defRPr/>
            </a:pPr>
            <a:r>
              <a:rPr lang="ru-RU" sz="3200" b="1" dirty="0" smtClean="0">
                <a:solidFill>
                  <a:srgbClr val="C00000"/>
                </a:solidFill>
                <a:latin typeface="Georgia" panose="02040502050405020303" pitchFamily="18" charset="0"/>
                <a:cs typeface="Arial" panose="020B0604020202020204" pitchFamily="34" charset="0"/>
              </a:rPr>
              <a:t>Бірінші қателік:отбасы мен мектеп арасындағы әрекеттердің келісілмегендігі</a:t>
            </a:r>
            <a:endParaRPr lang="ru-RU" sz="3200" b="1" i="1" dirty="0">
              <a:solidFill>
                <a:srgbClr val="002060"/>
              </a:solidFill>
              <a:latin typeface="Georgia" panose="02040502050405020303" pitchFamily="18" charset="0"/>
              <a:cs typeface="Arial" panose="020B0604020202020204" pitchFamily="34" charset="0"/>
            </a:endParaRPr>
          </a:p>
          <a:p>
            <a:pPr fontAlgn="auto">
              <a:spcBef>
                <a:spcPts val="0"/>
              </a:spcBef>
              <a:spcAft>
                <a:spcPts val="0"/>
              </a:spcAft>
              <a:defRPr/>
            </a:pPr>
            <a:endParaRPr lang="ru-RU" sz="2000" b="1" i="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r>
              <a:rPr lang="ru-RU" sz="2000" b="1" dirty="0" smtClean="0">
                <a:solidFill>
                  <a:srgbClr val="C00000"/>
                </a:solidFill>
                <a:latin typeface="Arial" panose="020B0604020202020204" pitchFamily="34" charset="0"/>
                <a:cs typeface="Arial" panose="020B0604020202020204" pitchFamily="34" charset="0"/>
              </a:rPr>
              <a:t>Мектептегі </a:t>
            </a:r>
            <a:r>
              <a:rPr lang="ru-RU" sz="2000" b="1" dirty="0" smtClean="0">
                <a:latin typeface="Arial" panose="020B0604020202020204" pitchFamily="34" charset="0"/>
                <a:cs typeface="Arial" panose="020B0604020202020204" pitchFamily="34" charset="0"/>
              </a:rPr>
              <a:t>келіспеушілікті бала бар жерде талқылауды доғарыңыз. </a:t>
            </a:r>
            <a:endParaRPr lang="ru-RU"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endParaRPr lang="ru-RU"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r>
              <a:rPr lang="ru-RU" sz="2000" b="1" dirty="0" smtClean="0">
                <a:solidFill>
                  <a:srgbClr val="C00000"/>
                </a:solidFill>
                <a:latin typeface="Arial" panose="020B0604020202020204" pitchFamily="34" charset="0"/>
                <a:cs typeface="Arial" panose="020B0604020202020204" pitchFamily="34" charset="0"/>
              </a:rPr>
              <a:t>Мұғалімдер </a:t>
            </a:r>
            <a:r>
              <a:rPr lang="ru-RU" sz="2000" b="1" dirty="0" smtClean="0">
                <a:latin typeface="Arial" panose="020B0604020202020204" pitchFamily="34" charset="0"/>
                <a:cs typeface="Arial" panose="020B0604020202020204" pitchFamily="34" charset="0"/>
              </a:rPr>
              <a:t>туралы теріс пікірлерге жол бермеңіз.</a:t>
            </a:r>
            <a:endParaRPr lang="ru-RU"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endParaRPr lang="ru-RU"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r>
              <a:rPr lang="ru-RU" sz="2000" b="1" dirty="0" smtClean="0">
                <a:solidFill>
                  <a:srgbClr val="C00000"/>
                </a:solidFill>
                <a:latin typeface="Arial" panose="020B0604020202020204" pitchFamily="34" charset="0"/>
                <a:cs typeface="Arial" panose="020B0604020202020204" pitchFamily="34" charset="0"/>
              </a:rPr>
              <a:t>Мектеп </a:t>
            </a:r>
            <a:r>
              <a:rPr lang="ru-RU" sz="2000" b="1" dirty="0" smtClean="0">
                <a:latin typeface="Arial" panose="020B0604020202020204" pitchFamily="34" charset="0"/>
                <a:cs typeface="Arial" panose="020B0604020202020204" pitchFamily="34" charset="0"/>
              </a:rPr>
              <a:t>әкімшілігі мен психологтардың, мұғалімдердің ұсыныстарын елеусіз қалдырмаңыз.</a:t>
            </a:r>
            <a:endParaRPr lang="ru-RU"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endParaRPr lang="ru-RU"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q"/>
              <a:defRPr/>
            </a:pPr>
            <a:r>
              <a:rPr lang="ru-RU" sz="2000" b="1" dirty="0" smtClean="0">
                <a:solidFill>
                  <a:srgbClr val="C00000"/>
                </a:solidFill>
                <a:latin typeface="Arial" panose="020B0604020202020204" pitchFamily="34" charset="0"/>
                <a:cs typeface="Arial" panose="020B0604020202020204" pitchFamily="34" charset="0"/>
              </a:rPr>
              <a:t>«Мектептен де басқа маңызды шаруалар бар» </a:t>
            </a:r>
            <a:r>
              <a:rPr lang="ru-RU" sz="2000" b="1" dirty="0" smtClean="0">
                <a:latin typeface="Arial" panose="020B0604020202020204" pitchFamily="34" charset="0"/>
                <a:cs typeface="Arial" panose="020B0604020202020204" pitchFamily="34" charset="0"/>
              </a:rPr>
              <a:t>деген ұстанымды ұстанбаңыз. </a:t>
            </a:r>
            <a:endParaRPr lang="ru-RU" sz="2000" b="1" dirty="0">
              <a:latin typeface="Arial" panose="020B0604020202020204" pitchFamily="34" charset="0"/>
              <a:cs typeface="Arial" panose="020B0604020202020204" pitchFamily="34" charset="0"/>
            </a:endParaRPr>
          </a:p>
          <a:p>
            <a:pPr fontAlgn="auto">
              <a:spcBef>
                <a:spcPts val="0"/>
              </a:spcBef>
              <a:spcAft>
                <a:spcPts val="0"/>
              </a:spcAft>
              <a:defRPr/>
            </a:pPr>
            <a:r>
              <a:rPr lang="ru-RU" sz="2000" b="1" dirty="0">
                <a:latin typeface="Arial" panose="020B0604020202020204" pitchFamily="34" charset="0"/>
                <a:cs typeface="Arial" panose="020B0604020202020204" pitchFamily="34" charset="0"/>
              </a:rPr>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3612</TotalTime>
  <Words>840</Words>
  <Application>Microsoft Office PowerPoint</Application>
  <PresentationFormat>Произвольный</PresentationFormat>
  <Paragraphs>134</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1_Тема Office</vt:lpstr>
      <vt:lpstr>21 ғасыр ата-аналарының  «Өз балаңа үлгі бол» тақырыбындағы   Республикалық ата-аналар конференциясы   «Бірінші сынып оқушыларының  ата-аналарына психологиялық көмек»</vt:lpstr>
      <vt:lpstr> Бастауыш білім беру бұл – ересектер әлеміне,  саналы өмірге бастау , және баланың кім және  қандай болып өсетіні оның жетістіктеріне байланысты </vt:lpstr>
      <vt:lpstr>Мектепте алғаш білім алуына байланысты   бала өміріндегі  өзгерістер кезінде  ата-аналар төмендегілерді естен шығармауы тиіс: </vt:lpstr>
      <vt:lpstr>Үш «Б» заңы         Бейімделу, Бедел, Белсенділік </vt:lpstr>
      <vt:lpstr>Слайд 5</vt:lpstr>
      <vt:lpstr>   </vt:lpstr>
      <vt:lpstr>ЕКІНШІ КЕҢЕС:  баланың бойындағы оқушы боламын деген талпынысын қолдаңыз,  оқуға деген ықыласын мадақтап, дамытыңыз    </vt:lpstr>
      <vt:lpstr> ҮШІНШІ КЕҢЕС:  балаға жаңа өмір тәртібіне үйренуге  көмек беріңіз </vt:lpstr>
      <vt:lpstr>   Үшінші «Б» заңы БЕЛСЕНДІЛІК   Отбасы мен мектептің белсенді ынтымақтастығы  Ата-аналар жасайтын төрт негізгі қателік </vt:lpstr>
      <vt:lpstr>ҮШІНШІ ҚАТЕЛІК:  «ықпал етуші ортаның» бөлінуі </vt:lpstr>
      <vt:lpstr>  ТӨРТІНШІ ҚАТЕЛІК:  өзара әрекеттің негізі ретінде «басқарушы  нұсқаулықтар» жүйесі, отбасы тарапынан мектеп ісіне араласудың ақталмауы </vt:lpstr>
      <vt:lpstr>Бейімделу кезеңінің сәтті өткенін қалай білуге болады?  Сәтті бейімделудің белгілері</vt:lpstr>
      <vt:lpstr>  Болашақ бірінші сынып оқушылары –ұлдар мен қыздардың ата-аналары үшін нейро-психофизиологтардың ұсыныстары  </vt:lpstr>
      <vt:lpstr> Баланың өзін-өзі бағалауын арттыруға ықпал етіңіз, не үшін екенін білетіндей етіп оны жиі мақтаңыз  </vt:lpstr>
      <vt:lpstr>Құрметті ата-аналар!  Сіздерге және бірінші сынып оқушысына сәттілік тілейміз! Бақытты болыңыздар!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User</cp:lastModifiedBy>
  <cp:revision>340</cp:revision>
  <dcterms:created xsi:type="dcterms:W3CDTF">2014-08-03T05:24:18Z</dcterms:created>
  <dcterms:modified xsi:type="dcterms:W3CDTF">2016-12-27T09:37:32Z</dcterms:modified>
</cp:coreProperties>
</file>