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7E16F0-3F7D-4CB0-93F0-575319F45003}" type="datetimeFigureOut">
              <a:rPr lang="ru-RU" smtClean="0"/>
              <a:t>24.12.2015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A99B24-5468-4783-8FDC-5D754B4CD49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78071-4C83-4EB6-B3AD-6375558EA924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gif"/><Relationship Id="rId3" Type="http://schemas.openxmlformats.org/officeDocument/2006/relationships/image" Target="../media/image4.gif"/><Relationship Id="rId7" Type="http://schemas.openxmlformats.org/officeDocument/2006/relationships/image" Target="../media/image8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gi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gif"/><Relationship Id="rId3" Type="http://schemas.openxmlformats.org/officeDocument/2006/relationships/image" Target="../media/image13.gif"/><Relationship Id="rId7" Type="http://schemas.openxmlformats.org/officeDocument/2006/relationships/image" Target="../media/image17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gif"/><Relationship Id="rId5" Type="http://schemas.openxmlformats.org/officeDocument/2006/relationships/image" Target="../media/image15.gif"/><Relationship Id="rId4" Type="http://schemas.openxmlformats.org/officeDocument/2006/relationships/image" Target="../media/image14.gif"/><Relationship Id="rId9" Type="http://schemas.openxmlformats.org/officeDocument/2006/relationships/image" Target="../media/image19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18.gif"/><Relationship Id="rId4" Type="http://schemas.openxmlformats.org/officeDocument/2006/relationships/image" Target="../media/image20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62" y="1857364"/>
            <a:ext cx="7572428" cy="3357586"/>
          </a:xfrm>
        </p:spPr>
        <p:txBody>
          <a:bodyPr>
            <a:normAutofit lnSpcReduction="10000"/>
          </a:bodyPr>
          <a:lstStyle/>
          <a:p>
            <a:pPr algn="ctr"/>
            <a:r>
              <a:rPr lang="kk-KZ" sz="9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Тақырыбы</a:t>
            </a:r>
            <a:r>
              <a:rPr lang="kk-KZ" sz="9600" dirty="0" smtClean="0">
                <a:solidFill>
                  <a:srgbClr val="00B050"/>
                </a:solidFill>
              </a:rPr>
              <a:t>:</a:t>
            </a:r>
          </a:p>
          <a:p>
            <a:pPr algn="ctr"/>
            <a:r>
              <a:rPr lang="ru-RU" sz="5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“ҮШ КЕМЕҢГЕР, ДҮЛДҮЛІМ”.</a:t>
            </a:r>
            <a:endParaRPr lang="kk-KZ" sz="5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71592" y="4643446"/>
            <a:ext cx="3386688" cy="1949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Рисунок 4" descr="C:\Users\Аскар\Documents\_DSC1728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1"/>
            <a:ext cx="1296144" cy="11967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58234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42910" y="1071546"/>
            <a:ext cx="7929618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 топ.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“Төле би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ауылы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 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1.Төле бидің өмірден озған жылы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.(1706) 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2.”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Әулиеата” қазіргі қай қала?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Тараз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 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Төле би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қай тілдерді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меңгерген?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араб,парсы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 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4.Төле би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Атадан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ұл туса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игі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сөзін қай батырға арнады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(Қарабек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батыр) 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5.”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Игі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сөздің синонимін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тап.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(Игі-орынды,жақсы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 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 топ.”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Қазыбек би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ауылы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857233"/>
            <a:ext cx="8429684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 топ.”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Қазыбек би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ауылы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 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Қазыбек би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есімімен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қатар аталатын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тарихи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тұлғалардан кімді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білесің?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Абылай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хан,Бұқар жырау,Төле, Әйтеке билер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 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“Қаз дауысты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атауды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Қазыбекке кім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қойды?(қалмақ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ханы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Қоңтайшы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 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3. “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Кекшіл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болма-кесапаты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тиер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”. “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Кесапат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”сөзінің синонимін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тап. 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(кесапат-қырсық,зиян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 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4. “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қолың-ұрысшы,екінші қолың-арашашы” болсын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кімге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айтады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?(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інісіне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 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“Ашу-дұшпан, ақыл-дос,ақылыңа-ақыл қос” сөздері қай ақынның өлеңімен үндес.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 Абай)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1859340"/>
            <a:ext cx="7929618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Төле би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.(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Эрболат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Сымбат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 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Ә.Қазыбек би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Омірбек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Ақмарал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 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Б.Жиренше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шешен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(Қуантаев жангелді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 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Досбол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шешен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Омарбек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Арслан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 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Г.Әйтеке би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Шарипов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Арман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 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Ғ.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Жиренше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шешен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(Ахметов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Абылай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 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Қазыбек бидің толғауы.(Құдайбергенова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Алина) 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Әйтеке би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толғауы.(Қуантаева Дамира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 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Ж.Қазыбек би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Базархан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Қарлыға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1500174"/>
            <a:ext cx="792961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кезең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Әр топқа жеке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жұмыс.Би кім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сұраққа жауап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беру. </a:t>
            </a:r>
            <a:br>
              <a:rPr lang="ru-RU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БИ: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елші,мәмлегер,заңгер,ақын, шешен,ойшыл,ғалым,саясаткер,қоғам қайраткері,тәрбиеші.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1428728" y="1661992"/>
            <a:ext cx="6572296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4 </a:t>
            </a:r>
            <a:r>
              <a:rPr kumimoji="0" lang="ru-RU" sz="3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кезең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4F81BD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Әр топқа жеке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4F81BD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жұмыс.Би кім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4F81BD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деген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4F81BD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сұраққа жауап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беру. </a:t>
            </a:r>
            <a:b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БИ: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4F81BD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елші,мәмлегер,заңгер,ақын, шешен,ойшыл,ғалым,саясаткер,қоғам қайраткері,тәрбиеші.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 </a:t>
            </a:r>
            <a:b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5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кезең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4F81BD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Мақал-мәтел жарысы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4F81BD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шешендік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4F81BD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сөз, сөз, тіл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4F81BD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туралы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)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4F81BD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Шебердің қолы-ортақ, шешеннің сөзі-ортақ деген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4F81BD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мақал-мәтелдің мағынасын ашу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1000100" y="1357298"/>
            <a:ext cx="7358114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Түсініктеме күнделігі.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b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Әр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топ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өз биіне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қатысты шешендік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сөздердің мазмұнын айтып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береді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 </a:t>
            </a:r>
            <a:b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“Шешендер-ердің құнын екі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ауыз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сөзбен бітіретін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жауласқан елдің арасына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бітім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айтатын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күлгенді жылатып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жылағанды жұбата алатын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даналық сөздер иесі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”.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Жыршының аты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жыршы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 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әркімнен өлең жаттаса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 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Сөз-жібек жіп,жыр-кесте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 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Айшығы айқын көрінбес.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Өрнексіз тіксең баттаса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 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Шешеннің аты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шешен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 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Таңдайға дәмі үйіріліп, </a:t>
            </a:r>
            <a:b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Даугердің тауын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шақпаса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6" name="Picture 19" descr="image001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6286512" y="3857628"/>
            <a:ext cx="3230675" cy="2450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Picture 29" descr="bestgif_narod_ru_523"/>
          <p:cNvPicPr>
            <a:picLocks noChangeAspect="1" noChangeArrowheads="1" noCrop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00034" y="5143512"/>
            <a:ext cx="5572120" cy="171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214414" y="785794"/>
            <a:ext cx="7429552" cy="400050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dirty="0" err="1" smtClean="0"/>
              <a:t>Сөздер сөйлейді.</a:t>
            </a:r>
            <a:r>
              <a:rPr lang="ru-RU" sz="2800" dirty="0" smtClean="0"/>
              <a:t> </a:t>
            </a:r>
            <a:br>
              <a:rPr lang="ru-RU" sz="2800" dirty="0" smtClean="0"/>
            </a:br>
            <a:r>
              <a:rPr lang="ru-RU" sz="2800" dirty="0" smtClean="0"/>
              <a:t>Ш - </a:t>
            </a:r>
            <a:r>
              <a:rPr lang="ru-RU" sz="2800" dirty="0" err="1" smtClean="0"/>
              <a:t>шешендік</a:t>
            </a:r>
            <a:r>
              <a:rPr lang="ru-RU" sz="2800" dirty="0" smtClean="0"/>
              <a:t> </a:t>
            </a:r>
            <a:r>
              <a:rPr lang="ru-RU" sz="2800" dirty="0" err="1" smtClean="0"/>
              <a:t>шеберліктеріңіз</a:t>
            </a:r>
            <a:r>
              <a:rPr lang="ru-RU" sz="2800" dirty="0" smtClean="0"/>
              <a:t>. </a:t>
            </a:r>
            <a:br>
              <a:rPr lang="ru-RU" sz="2800" dirty="0" smtClean="0"/>
            </a:br>
            <a:r>
              <a:rPr lang="ru-RU" sz="2800" dirty="0" smtClean="0"/>
              <a:t>Е - </a:t>
            </a:r>
            <a:r>
              <a:rPr lang="ru-RU" sz="2800" dirty="0" err="1" smtClean="0"/>
              <a:t>елден</a:t>
            </a:r>
            <a:r>
              <a:rPr lang="ru-RU" sz="2800" dirty="0" smtClean="0"/>
              <a:t> </a:t>
            </a:r>
            <a:r>
              <a:rPr lang="ru-RU" sz="2800" dirty="0" err="1" smtClean="0"/>
              <a:t>ерек</a:t>
            </a:r>
            <a:r>
              <a:rPr lang="ru-RU" sz="2800" dirty="0" smtClean="0"/>
              <a:t> </a:t>
            </a:r>
            <a:br>
              <a:rPr lang="ru-RU" sz="2800" dirty="0" smtClean="0"/>
            </a:br>
            <a:r>
              <a:rPr lang="ru-RU" sz="2800" dirty="0" smtClean="0"/>
              <a:t>Ш - </a:t>
            </a:r>
            <a:r>
              <a:rPr lang="ru-RU" sz="2800" dirty="0" err="1" smtClean="0"/>
              <a:t>шешен</a:t>
            </a:r>
            <a:r>
              <a:rPr lang="ru-RU" sz="2800" dirty="0" smtClean="0"/>
              <a:t>. </a:t>
            </a:r>
            <a:br>
              <a:rPr lang="ru-RU" sz="2800" dirty="0" smtClean="0"/>
            </a:br>
            <a:r>
              <a:rPr lang="ru-RU" sz="2800" dirty="0" smtClean="0"/>
              <a:t>Е - </a:t>
            </a:r>
            <a:r>
              <a:rPr lang="ru-RU" sz="2800" dirty="0" err="1" smtClean="0"/>
              <a:t>екендеріңізді</a:t>
            </a:r>
            <a:r>
              <a:rPr lang="ru-RU" sz="2800" dirty="0" smtClean="0"/>
              <a:t>. </a:t>
            </a:r>
            <a:br>
              <a:rPr lang="ru-RU" sz="2800" dirty="0" smtClean="0"/>
            </a:br>
            <a:r>
              <a:rPr lang="ru-RU" sz="2800" dirty="0" smtClean="0"/>
              <a:t>Н - </a:t>
            </a:r>
            <a:r>
              <a:rPr lang="ru-RU" sz="2800" dirty="0" err="1" smtClean="0"/>
              <a:t>нақтылап</a:t>
            </a:r>
            <a:r>
              <a:rPr lang="ru-RU" sz="2800" dirty="0" smtClean="0"/>
              <a:t>. </a:t>
            </a:r>
            <a:br>
              <a:rPr lang="ru-RU" sz="2800" dirty="0" smtClean="0"/>
            </a:br>
            <a:r>
              <a:rPr lang="ru-RU" sz="2800" dirty="0" smtClean="0"/>
              <a:t>Д - </a:t>
            </a:r>
            <a:r>
              <a:rPr lang="ru-RU" sz="2800" dirty="0" err="1" smtClean="0"/>
              <a:t>дәлелдегеніңізді</a:t>
            </a:r>
            <a:r>
              <a:rPr lang="ru-RU" sz="2800" dirty="0" smtClean="0"/>
              <a:t> </a:t>
            </a:r>
            <a:br>
              <a:rPr lang="ru-RU" sz="2800" dirty="0" smtClean="0"/>
            </a:br>
            <a:r>
              <a:rPr lang="ru-RU" sz="2800" dirty="0" smtClean="0"/>
              <a:t>Е - </a:t>
            </a:r>
            <a:r>
              <a:rPr lang="ru-RU" sz="2800" dirty="0" err="1" smtClean="0"/>
              <a:t>ерекше</a:t>
            </a:r>
            <a:r>
              <a:rPr lang="ru-RU" sz="2800" dirty="0" smtClean="0"/>
              <a:t>. </a:t>
            </a:r>
            <a:br>
              <a:rPr lang="ru-RU" sz="2800" dirty="0" smtClean="0"/>
            </a:br>
            <a:r>
              <a:rPr lang="ru-RU" sz="2800" dirty="0" smtClean="0"/>
              <a:t>Р - </a:t>
            </a:r>
            <a:r>
              <a:rPr lang="ru-RU" sz="2800" dirty="0" err="1" smtClean="0"/>
              <a:t>ризашылығымызбен растаймыз</a:t>
            </a:r>
            <a:r>
              <a:rPr lang="ru-RU" sz="2800" dirty="0" smtClean="0"/>
              <a:t>.</a:t>
            </a:r>
            <a:endParaRPr lang="kk-KZ" sz="2800" b="1" dirty="0"/>
          </a:p>
        </p:txBody>
      </p:sp>
      <p:pic>
        <p:nvPicPr>
          <p:cNvPr id="5" name="Picture 19" descr="image001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6438912" y="4010028"/>
            <a:ext cx="3230675" cy="2450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9" descr="image001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6429388" y="4000504"/>
            <a:ext cx="3230675" cy="2450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714356"/>
            <a:ext cx="8229600" cy="653210"/>
          </a:xfrm>
        </p:spPr>
        <p:txBody>
          <a:bodyPr>
            <a:normAutofit fontScale="90000"/>
          </a:bodyPr>
          <a:lstStyle/>
          <a:p>
            <a:r>
              <a:rPr lang="kk-KZ" dirty="0" smtClean="0"/>
              <a:t>           Сабақтың мақсаты: </a:t>
            </a:r>
            <a:endParaRPr lang="kk-KZ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k-KZ" sz="4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Сабақтың</a:t>
            </a:r>
            <a:r>
              <a:rPr lang="kk-KZ" sz="4800" i="1" dirty="0" smtClean="0">
                <a:solidFill>
                  <a:srgbClr val="002060"/>
                </a:solidFill>
              </a:rPr>
              <a:t> </a:t>
            </a:r>
            <a:r>
              <a:rPr lang="kk-KZ" sz="4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мақсаты</a:t>
            </a:r>
            <a:r>
              <a:rPr lang="kk-KZ" sz="4800" i="1" dirty="0" smtClean="0">
                <a:solidFill>
                  <a:srgbClr val="002060"/>
                </a:solidFill>
              </a:rPr>
              <a:t>:1</a:t>
            </a:r>
            <a:r>
              <a:rPr lang="kk-KZ" dirty="0" smtClean="0"/>
              <a:t>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Білімділік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оқушылардың қазақтың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билері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білімдерін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тереңдетіп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шешендік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сөздерін талдата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отырып,ғылымилыққа бағыттау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2.Дамытушылық</a:t>
            </a:r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оқушыларды өз бетімен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ізденуге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талпындыру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арқылы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көкжиегін дамыту,тілдерін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жетілдіру,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өз пікірлерін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қорғай білуге,талдай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білуге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баулу; 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3.Тәрбиелік: 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Оқушылардың ойлау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қабілетін жетілдіру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шыншылдыққа, жауапкершілікке</a:t>
            </a:r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еңбек етуге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тәрбиелеу</a:t>
            </a:r>
            <a:r>
              <a:rPr lang="ru-RU" dirty="0" err="1" smtClean="0"/>
              <a:t>.</a:t>
            </a:r>
            <a:endParaRPr lang="ru-RU" dirty="0" smtClean="0"/>
          </a:p>
          <a:p>
            <a:pPr lvl="0"/>
            <a:endParaRPr lang="kk-KZ" i="1" dirty="0" smtClean="0"/>
          </a:p>
          <a:p>
            <a:pPr lvl="0"/>
            <a:endParaRPr lang="kk-K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2" descr="море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762000" y="52578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914400" y="54102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581400" y="54864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3318" name="Text Box 8"/>
          <p:cNvSpPr txBox="1">
            <a:spLocks noChangeArrowheads="1"/>
          </p:cNvSpPr>
          <p:nvPr/>
        </p:nvSpPr>
        <p:spPr bwMode="auto">
          <a:xfrm>
            <a:off x="228600" y="6308725"/>
            <a:ext cx="21336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/>
              <a:t> </a:t>
            </a:r>
            <a:r>
              <a:rPr lang="ru-RU">
                <a:cs typeface="Times New Roman" pitchFamily="18" charset="0"/>
              </a:rPr>
              <a:t> </a:t>
            </a:r>
            <a:r>
              <a:rPr lang="ru-RU" b="1" i="1">
                <a:solidFill>
                  <a:srgbClr val="FF0000"/>
                </a:solidFill>
                <a:latin typeface="Comic Sans MS" pitchFamily="66" charset="0"/>
              </a:rPr>
              <a:t> </a:t>
            </a:r>
          </a:p>
          <a:p>
            <a:pPr>
              <a:spcBef>
                <a:spcPct val="50000"/>
              </a:spcBef>
            </a:pPr>
            <a:endParaRPr lang="ru-RU">
              <a:solidFill>
                <a:srgbClr val="FF0000"/>
              </a:solidFill>
            </a:endParaRPr>
          </a:p>
        </p:txBody>
      </p:sp>
      <p:sp>
        <p:nvSpPr>
          <p:cNvPr id="13319" name="Text Box 9"/>
          <p:cNvSpPr txBox="1">
            <a:spLocks noChangeArrowheads="1"/>
          </p:cNvSpPr>
          <p:nvPr/>
        </p:nvSpPr>
        <p:spPr bwMode="auto">
          <a:xfrm>
            <a:off x="3048000" y="5853113"/>
            <a:ext cx="2514600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/>
              <a:t> </a:t>
            </a:r>
            <a:r>
              <a:rPr lang="ru-RU">
                <a:cs typeface="Times New Roman" pitchFamily="18" charset="0"/>
              </a:rPr>
              <a:t> </a:t>
            </a:r>
            <a:endParaRPr lang="ru-RU" b="1" i="1">
              <a:solidFill>
                <a:srgbClr val="FFFF00"/>
              </a:solidFill>
              <a:latin typeface="Monotype Corsiva" pitchFamily="66" charset="0"/>
            </a:endParaRPr>
          </a:p>
          <a:p>
            <a:pPr>
              <a:spcBef>
                <a:spcPct val="50000"/>
              </a:spcBef>
            </a:pPr>
            <a:endParaRPr lang="ru-RU" b="1" i="1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3320" name="Text Box 10"/>
          <p:cNvSpPr txBox="1">
            <a:spLocks noChangeArrowheads="1"/>
          </p:cNvSpPr>
          <p:nvPr/>
        </p:nvSpPr>
        <p:spPr bwMode="auto">
          <a:xfrm>
            <a:off x="6248400" y="5715000"/>
            <a:ext cx="28956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/>
              <a:t> </a:t>
            </a:r>
            <a:r>
              <a:rPr lang="ru-RU">
                <a:cs typeface="Times New Roman" pitchFamily="18" charset="0"/>
              </a:rPr>
              <a:t> </a:t>
            </a:r>
            <a:endParaRPr lang="ru-RU">
              <a:solidFill>
                <a:srgbClr val="000099"/>
              </a:solidFill>
            </a:endParaRPr>
          </a:p>
          <a:p>
            <a:pPr>
              <a:spcBef>
                <a:spcPct val="50000"/>
              </a:spcBef>
            </a:pPr>
            <a:endParaRPr lang="ru-RU">
              <a:solidFill>
                <a:srgbClr val="000099"/>
              </a:solidFill>
            </a:endParaRPr>
          </a:p>
        </p:txBody>
      </p:sp>
      <p:sp>
        <p:nvSpPr>
          <p:cNvPr id="13321" name="Text Box 16"/>
          <p:cNvSpPr txBox="1">
            <a:spLocks noChangeArrowheads="1"/>
          </p:cNvSpPr>
          <p:nvPr/>
        </p:nvSpPr>
        <p:spPr bwMode="auto">
          <a:xfrm>
            <a:off x="3214688" y="2857500"/>
            <a:ext cx="205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sz="2800" b="1" i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 </a:t>
            </a:r>
            <a:endParaRPr lang="ru-RU" sz="2800" b="1" i="1">
              <a:solidFill>
                <a:srgbClr val="000099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3322" name="Text Box 17"/>
          <p:cNvSpPr txBox="1">
            <a:spLocks noChangeArrowheads="1"/>
          </p:cNvSpPr>
          <p:nvPr/>
        </p:nvSpPr>
        <p:spPr bwMode="auto">
          <a:xfrm>
            <a:off x="5757863" y="3000375"/>
            <a:ext cx="33861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>
                <a:solidFill>
                  <a:srgbClr val="000099"/>
                </a:solidFill>
                <a:latin typeface="Monotype Corsiva" pitchFamily="66" charset="0"/>
                <a:cs typeface="Times New Roman" pitchFamily="18" charset="0"/>
              </a:rPr>
              <a:t>жақсы</a:t>
            </a:r>
            <a:r>
              <a:rPr lang="ru-RU" b="1" i="1">
                <a:solidFill>
                  <a:srgbClr val="FFFF00"/>
                </a:solidFill>
                <a:latin typeface="Monotype Corsiva" pitchFamily="66" charset="0"/>
              </a:rPr>
              <a:t> </a:t>
            </a:r>
          </a:p>
        </p:txBody>
      </p:sp>
      <p:sp>
        <p:nvSpPr>
          <p:cNvPr id="13323" name="Text Box 18"/>
          <p:cNvSpPr txBox="1">
            <a:spLocks noChangeArrowheads="1"/>
          </p:cNvSpPr>
          <p:nvPr/>
        </p:nvSpPr>
        <p:spPr bwMode="auto">
          <a:xfrm>
            <a:off x="2571750" y="3643313"/>
            <a:ext cx="18573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solidFill>
                <a:srgbClr val="000099"/>
              </a:solidFill>
              <a:cs typeface="Times New Roman" pitchFamily="18" charset="0"/>
            </a:endParaRPr>
          </a:p>
        </p:txBody>
      </p:sp>
      <p:pic>
        <p:nvPicPr>
          <p:cNvPr id="13324" name="Picture 23" descr="0016"/>
          <p:cNvPicPr>
            <a:picLocks noChangeAspect="1" noChangeArrowheads="1" noCrop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785813" y="0"/>
            <a:ext cx="1233487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5" name="Picture 24" descr="0016"/>
          <p:cNvPicPr>
            <a:picLocks noChangeAspect="1" noChangeArrowheads="1" noCrop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7910513" y="2997200"/>
            <a:ext cx="1233487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6" name="Picture 26" descr="0016"/>
          <p:cNvPicPr>
            <a:picLocks noChangeAspect="1" noChangeArrowheads="1" noCrop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7429500" y="285750"/>
            <a:ext cx="123348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7" name="Picture 27" descr="0016"/>
          <p:cNvPicPr>
            <a:picLocks noChangeAspect="1" noChangeArrowheads="1" noCrop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1428750"/>
            <a:ext cx="123348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8" name="Picture 29" descr="0001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2714625" y="4572000"/>
            <a:ext cx="522288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9" name="Picture 36" descr="0046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928688" y="5262563"/>
            <a:ext cx="1643062" cy="159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0" name="Picture 38" descr="0001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6000750" y="5451475"/>
            <a:ext cx="522288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1" name="Picture 39" descr="0001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5715000"/>
            <a:ext cx="5222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2" name="Picture 40" descr="0042"/>
          <p:cNvPicPr>
            <a:picLocks noChangeAspect="1" noChangeArrowheads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6858000" y="4071938"/>
            <a:ext cx="1428750" cy="221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3" name="Picture 28" descr="bestgif_narod_ru_927"/>
          <p:cNvPicPr>
            <a:picLocks noChangeAspect="1" noChangeArrowheads="1" noCrop="1"/>
          </p:cNvPicPr>
          <p:nvPr/>
        </p:nvPicPr>
        <p:blipFill>
          <a:blip r:embed="rId7" cstate="screen"/>
          <a:srcRect/>
          <a:stretch>
            <a:fillRect/>
          </a:stretch>
        </p:blipFill>
        <p:spPr bwMode="auto">
          <a:xfrm>
            <a:off x="0" y="3500438"/>
            <a:ext cx="2000250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Овальная выноска 28"/>
          <p:cNvSpPr/>
          <p:nvPr/>
        </p:nvSpPr>
        <p:spPr>
          <a:xfrm>
            <a:off x="1214438" y="2357438"/>
            <a:ext cx="4071937" cy="1428750"/>
          </a:xfrm>
          <a:prstGeom prst="wedgeEllipseCallout">
            <a:avLst>
              <a:gd name="adj1" fmla="val -49945"/>
              <a:gd name="adj2" fmla="val 81214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b="1" dirty="0">
                <a:solidFill>
                  <a:srgbClr val="FF0000"/>
                </a:solidFill>
              </a:rPr>
              <a:t>Бүгінгі сабаққа дайындығымыз қандай?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13335" name="Picture 20" descr="book37"/>
          <p:cNvPicPr>
            <a:picLocks noChangeAspect="1" noChangeArrowheads="1"/>
          </p:cNvPicPr>
          <p:nvPr/>
        </p:nvPicPr>
        <p:blipFill>
          <a:blip r:embed="rId8" cstate="screen"/>
          <a:srcRect/>
          <a:stretch>
            <a:fillRect/>
          </a:stretch>
        </p:blipFill>
        <p:spPr bwMode="auto">
          <a:xfrm>
            <a:off x="3000375" y="642938"/>
            <a:ext cx="2643188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6" name="Picture 8" descr="bestgif_narod_ru_9332"/>
          <p:cNvPicPr>
            <a:picLocks noChangeAspect="1" noChangeArrowheads="1" noCrop="1"/>
          </p:cNvPicPr>
          <p:nvPr/>
        </p:nvPicPr>
        <p:blipFill>
          <a:blip r:embed="rId9" cstate="screen"/>
          <a:srcRect/>
          <a:stretch>
            <a:fillRect/>
          </a:stretch>
        </p:blipFill>
        <p:spPr bwMode="auto">
          <a:xfrm>
            <a:off x="3714750" y="4214813"/>
            <a:ext cx="1857375" cy="264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Выноска-облако 31"/>
          <p:cNvSpPr/>
          <p:nvPr/>
        </p:nvSpPr>
        <p:spPr>
          <a:xfrm>
            <a:off x="5643563" y="1571625"/>
            <a:ext cx="2214562" cy="2428875"/>
          </a:xfrm>
          <a:prstGeom prst="cloudCallout">
            <a:avLst>
              <a:gd name="adj1" fmla="val -64581"/>
              <a:gd name="adj2" fmla="val 67598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ct val="50000"/>
              </a:spcBef>
              <a:defRPr/>
            </a:pPr>
            <a:r>
              <a:rPr lang="kk-KZ" b="1" i="1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Тамаша</a:t>
            </a:r>
          </a:p>
          <a:p>
            <a:pPr>
              <a:spcBef>
                <a:spcPct val="50000"/>
              </a:spcBef>
              <a:defRPr/>
            </a:pPr>
            <a:r>
              <a:rPr lang="kk-KZ" b="1" i="1" dirty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Жақсы</a:t>
            </a:r>
          </a:p>
          <a:p>
            <a:pPr>
              <a:spcBef>
                <a:spcPct val="50000"/>
              </a:spcBef>
              <a:defRPr/>
            </a:pPr>
            <a:r>
              <a:rPr lang="kk-KZ" b="1" i="1" dirty="0">
                <a:solidFill>
                  <a:srgbClr val="FF00FF"/>
                </a:solidFill>
                <a:latin typeface="Comic Sans MS" pitchFamily="66" charset="0"/>
                <a:cs typeface="Times New Roman" pitchFamily="18" charset="0"/>
              </a:rPr>
              <a:t>Орташа</a:t>
            </a:r>
            <a:endParaRPr lang="ru-RU" b="1" i="1" dirty="0">
              <a:solidFill>
                <a:srgbClr val="FF00FF"/>
              </a:solidFill>
              <a:latin typeface="Comic Sans MS" pitchFamily="66" charset="0"/>
              <a:cs typeface="Times New Roman" pitchFamily="18" charset="0"/>
            </a:endParaRPr>
          </a:p>
        </p:txBody>
      </p:sp>
      <p:pic>
        <p:nvPicPr>
          <p:cNvPr id="13338" name="Picture 12" descr="022"/>
          <p:cNvPicPr>
            <a:picLocks noChangeAspect="1" noChangeArrowheads="1"/>
          </p:cNvPicPr>
          <p:nvPr/>
        </p:nvPicPr>
        <p:blipFill>
          <a:blip r:embed="rId10" cstate="screen"/>
          <a:srcRect/>
          <a:stretch>
            <a:fillRect/>
          </a:stretch>
        </p:blipFill>
        <p:spPr bwMode="auto">
          <a:xfrm>
            <a:off x="7643813" y="6215063"/>
            <a:ext cx="1000125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Овальная выноска 26"/>
          <p:cNvSpPr/>
          <p:nvPr/>
        </p:nvSpPr>
        <p:spPr>
          <a:xfrm>
            <a:off x="1214414" y="2357430"/>
            <a:ext cx="4071937" cy="1428750"/>
          </a:xfrm>
          <a:prstGeom prst="wedgeEllipseCallout">
            <a:avLst>
              <a:gd name="adj1" fmla="val -49945"/>
              <a:gd name="adj2" fmla="val 81214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b="1" dirty="0" smtClean="0">
                <a:solidFill>
                  <a:srgbClr val="FF0000"/>
                </a:solidFill>
              </a:rPr>
              <a:t>Бүгінгі ойынга дайындығымыз </a:t>
            </a:r>
            <a:r>
              <a:rPr lang="kk-KZ" b="1" dirty="0">
                <a:solidFill>
                  <a:srgbClr val="FF0000"/>
                </a:solidFill>
              </a:rPr>
              <a:t>қандай?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Вертикальный свиток 5"/>
          <p:cNvSpPr/>
          <p:nvPr/>
        </p:nvSpPr>
        <p:spPr>
          <a:xfrm>
            <a:off x="1500166" y="500042"/>
            <a:ext cx="6286544" cy="5857916"/>
          </a:xfrm>
          <a:prstGeom prst="verticalScroll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/>
            <a:endParaRPr lang="ru-RU" sz="3600" b="1" dirty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4339" name="Picture 19" descr="image001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 rot="1528765">
            <a:off x="7177088" y="592138"/>
            <a:ext cx="1925637" cy="2620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6" descr="BD20656_"/>
          <p:cNvPicPr>
            <a:picLocks noChangeAspect="1" noChangeArrowheads="1" noCrop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 rot="10800000">
            <a:off x="428625" y="214313"/>
            <a:ext cx="242887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6" descr="BD20656_"/>
          <p:cNvPicPr>
            <a:picLocks noChangeAspect="1" noChangeArrowheads="1" noCrop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 rot="10800000">
            <a:off x="3857625" y="214313"/>
            <a:ext cx="20002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6" descr="BD20656_"/>
          <p:cNvPicPr>
            <a:picLocks noChangeAspect="1" noChangeArrowheads="1" noCrop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 rot="10800000">
            <a:off x="6786563" y="214313"/>
            <a:ext cx="1857375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3" name="Picture 6" descr="Рисунок88"/>
          <p:cNvPicPr>
            <a:picLocks noChangeAspect="1" noChangeArrowheads="1" noCrop="1"/>
          </p:cNvPicPr>
          <p:nvPr/>
        </p:nvPicPr>
        <p:blipFill>
          <a:blip r:embed="rId6" cstate="screen">
            <a:lum contrast="-86000"/>
            <a:grayscl/>
            <a:biLevel thresh="50000"/>
          </a:blip>
          <a:srcRect/>
          <a:stretch>
            <a:fillRect/>
          </a:stretch>
        </p:blipFill>
        <p:spPr bwMode="auto">
          <a:xfrm>
            <a:off x="3286125" y="214313"/>
            <a:ext cx="2730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4" name="Picture 6" descr="Рисунок88"/>
          <p:cNvPicPr>
            <a:picLocks noChangeAspect="1" noChangeArrowheads="1" noCrop="1"/>
          </p:cNvPicPr>
          <p:nvPr/>
        </p:nvPicPr>
        <p:blipFill>
          <a:blip r:embed="rId6" cstate="screen">
            <a:lum contrast="-86000"/>
            <a:grayscl/>
            <a:biLevel thresh="50000"/>
          </a:blip>
          <a:srcRect/>
          <a:stretch>
            <a:fillRect/>
          </a:stretch>
        </p:blipFill>
        <p:spPr bwMode="auto">
          <a:xfrm>
            <a:off x="6286500" y="214313"/>
            <a:ext cx="2730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Прямоугольник 13"/>
          <p:cNvSpPr/>
          <p:nvPr/>
        </p:nvSpPr>
        <p:spPr>
          <a:xfrm>
            <a:off x="2786050" y="642918"/>
            <a:ext cx="4665316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Үй тапсырмасы</a:t>
            </a:r>
            <a:endParaRPr lang="ru-RU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4346" name="Picture 6" descr="image002"/>
          <p:cNvPicPr>
            <a:picLocks noChangeAspect="1" noChangeArrowheads="1"/>
          </p:cNvPicPr>
          <p:nvPr/>
        </p:nvPicPr>
        <p:blipFill>
          <a:blip r:embed="rId7" cstate="screen"/>
          <a:srcRect/>
          <a:stretch>
            <a:fillRect/>
          </a:stretch>
        </p:blipFill>
        <p:spPr bwMode="auto">
          <a:xfrm>
            <a:off x="357188" y="857250"/>
            <a:ext cx="1428750" cy="521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7" name="Picture 5" descr="079"/>
          <p:cNvPicPr>
            <a:picLocks noChangeAspect="1" noChangeArrowheads="1"/>
          </p:cNvPicPr>
          <p:nvPr/>
        </p:nvPicPr>
        <p:blipFill>
          <a:blip r:embed="rId8" cstate="screen"/>
          <a:srcRect/>
          <a:stretch>
            <a:fillRect/>
          </a:stretch>
        </p:blipFill>
        <p:spPr bwMode="auto">
          <a:xfrm>
            <a:off x="285750" y="500063"/>
            <a:ext cx="1857375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8" name="Picture 5" descr="079"/>
          <p:cNvPicPr>
            <a:picLocks noChangeAspect="1" noChangeArrowheads="1"/>
          </p:cNvPicPr>
          <p:nvPr/>
        </p:nvPicPr>
        <p:blipFill>
          <a:blip r:embed="rId8" cstate="screen"/>
          <a:srcRect/>
          <a:stretch>
            <a:fillRect/>
          </a:stretch>
        </p:blipFill>
        <p:spPr bwMode="auto">
          <a:xfrm>
            <a:off x="7358063" y="500063"/>
            <a:ext cx="1428750" cy="121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9" name="Picture 11" descr="bestgif_narod_ru_9210"/>
          <p:cNvPicPr>
            <a:picLocks noChangeAspect="1" noChangeArrowheads="1" noCrop="1"/>
          </p:cNvPicPr>
          <p:nvPr/>
        </p:nvPicPr>
        <p:blipFill>
          <a:blip r:embed="rId9" cstate="screen"/>
          <a:srcRect/>
          <a:stretch>
            <a:fillRect/>
          </a:stretch>
        </p:blipFill>
        <p:spPr bwMode="auto">
          <a:xfrm>
            <a:off x="6715125" y="2857500"/>
            <a:ext cx="2214563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9" descr="image001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 rot="1528765">
            <a:off x="7177089" y="557024"/>
            <a:ext cx="1925637" cy="2620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Вертикальный свиток 15"/>
          <p:cNvSpPr/>
          <p:nvPr/>
        </p:nvSpPr>
        <p:spPr>
          <a:xfrm>
            <a:off x="1571604" y="500042"/>
            <a:ext cx="6286544" cy="5857916"/>
          </a:xfrm>
          <a:prstGeom prst="verticalScroll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Deflate">
              <a:avLst/>
            </a:prstTxWarp>
          </a:bodyPr>
          <a:lstStyle/>
          <a:p>
            <a:pPr lvl="0"/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Пәнаралық байланыс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қазақ тілі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әдебиет, тарих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 </a:t>
            </a:r>
            <a:endParaRPr lang="ru-RU" sz="3600" b="1" dirty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7"/>
          <p:cNvSpPr txBox="1">
            <a:spLocks noChangeArrowheads="1"/>
          </p:cNvSpPr>
          <p:nvPr/>
        </p:nvSpPr>
        <p:spPr bwMode="auto">
          <a:xfrm>
            <a:off x="500063" y="928688"/>
            <a:ext cx="7072312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/>
            <a:r>
              <a:rPr lang="kk-KZ" sz="2800" b="1" dirty="0" smtClean="0"/>
              <a:t>  </a:t>
            </a:r>
          </a:p>
          <a:p>
            <a:pPr marL="457200" indent="-457200" algn="ctr"/>
            <a:endParaRPr lang="kk-KZ" sz="2800" b="1" dirty="0" smtClean="0"/>
          </a:p>
          <a:p>
            <a:pPr marL="457200" indent="-457200" algn="ctr"/>
            <a:endParaRPr lang="kk-KZ" sz="2800" b="1" dirty="0" smtClean="0"/>
          </a:p>
          <a:p>
            <a:pPr marL="457200" indent="-457200" algn="ctr"/>
            <a:endParaRPr lang="kk-KZ" sz="2800" b="1" dirty="0" smtClean="0"/>
          </a:p>
          <a:p>
            <a:pPr marL="457200" indent="-457200" algn="ctr"/>
            <a:endParaRPr lang="kk-KZ" sz="2800" b="1" dirty="0" smtClean="0"/>
          </a:p>
          <a:p>
            <a:pPr marL="457200" indent="-457200" algn="ctr"/>
            <a:endParaRPr lang="kk-KZ" sz="2800" b="1" dirty="0" smtClean="0"/>
          </a:p>
          <a:p>
            <a:pPr marL="457200" indent="-457200" algn="ctr"/>
            <a:endParaRPr lang="kk-KZ" sz="2800" b="1" dirty="0" smtClean="0"/>
          </a:p>
          <a:p>
            <a:pPr marL="457200" indent="-457200" algn="ctr"/>
            <a:endParaRPr lang="kk-KZ" sz="2800" b="1" dirty="0"/>
          </a:p>
        </p:txBody>
      </p:sp>
      <p:pic>
        <p:nvPicPr>
          <p:cNvPr id="15363" name="Picture 5" descr="0009"/>
          <p:cNvPicPr>
            <a:picLocks noChangeAspect="1" noChangeArrowheads="1" noCrop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8278813" y="857250"/>
            <a:ext cx="86518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5" descr="0009"/>
          <p:cNvPicPr>
            <a:picLocks noChangeAspect="1" noChangeArrowheads="1" noCrop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572375" y="285750"/>
            <a:ext cx="86518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5" descr="0009"/>
          <p:cNvPicPr>
            <a:picLocks noChangeAspect="1" noChangeArrowheads="1" noCrop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6572250" y="0"/>
            <a:ext cx="86518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5" descr="0009"/>
          <p:cNvPicPr>
            <a:picLocks noChangeAspect="1" noChangeArrowheads="1" noCrop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500688" y="357188"/>
            <a:ext cx="86518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6" descr="0009"/>
          <p:cNvPicPr>
            <a:picLocks noChangeAspect="1" noChangeArrowheads="1" noCrop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 flipH="1">
            <a:off x="0" y="642938"/>
            <a:ext cx="86518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6" descr="0009"/>
          <p:cNvPicPr>
            <a:picLocks noChangeAspect="1" noChangeArrowheads="1" noCrop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 flipH="1">
            <a:off x="785813" y="214313"/>
            <a:ext cx="865187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6" descr="0009"/>
          <p:cNvPicPr>
            <a:picLocks noChangeAspect="1" noChangeArrowheads="1" noCrop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 flipH="1">
            <a:off x="1928813" y="0"/>
            <a:ext cx="865187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0" name="Picture 6" descr="0009"/>
          <p:cNvPicPr>
            <a:picLocks noChangeAspect="1" noChangeArrowheads="1" noCrop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 flipH="1">
            <a:off x="3000375" y="357188"/>
            <a:ext cx="86518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5" name="Picture 10" descr="0042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7500938" y="4860925"/>
            <a:ext cx="1905000" cy="199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Box 20"/>
          <p:cNvSpPr txBox="1"/>
          <p:nvPr/>
        </p:nvSpPr>
        <p:spPr>
          <a:xfrm>
            <a:off x="4500563" y="2643182"/>
            <a:ext cx="36433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k-KZ" dirty="0" smtClean="0"/>
          </a:p>
          <a:p>
            <a:endParaRPr lang="kk-KZ" dirty="0"/>
          </a:p>
        </p:txBody>
      </p:sp>
      <p:sp>
        <p:nvSpPr>
          <p:cNvPr id="23" name="TextBox 22"/>
          <p:cNvSpPr txBox="1"/>
          <p:nvPr/>
        </p:nvSpPr>
        <p:spPr>
          <a:xfrm>
            <a:off x="428596" y="450057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/>
              <a:t>3</a:t>
            </a:r>
            <a:endParaRPr lang="kk-KZ" dirty="0"/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928662" y="2643182"/>
            <a:ext cx="66437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14348" y="1357298"/>
            <a:ext cx="742955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Сабақтың барысы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Ұйымдастыру кезеңі.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Сынып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оқушыларын сабаққа бейімдеу,сабақтың өту тәртібімен таныстырып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назарларын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аудару,сыныпты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үш ауылға бөліп,үш бидің есімін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беру. 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Өмірбек Ақмарал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Шешендік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сөз кіріспе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Ахметов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Абылай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Баба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Қожаберген жырау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 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Қуантаев Жангельды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Дулат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жыраудың айтқаны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1" name="Picture 11" descr="0046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072313" y="3786188"/>
            <a:ext cx="2262187" cy="307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3" name="Picture 10" descr="0042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000500" y="4929188"/>
            <a:ext cx="1905000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6" name="Picture 26" descr="0016"/>
          <p:cNvPicPr>
            <a:picLocks noChangeAspect="1" noChangeArrowheads="1" noCrop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2786063" y="214313"/>
            <a:ext cx="1233487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7" name="Picture 26" descr="0016"/>
          <p:cNvPicPr>
            <a:picLocks noChangeAspect="1" noChangeArrowheads="1" noCrop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5857875" y="0"/>
            <a:ext cx="123348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8" name="Picture 26" descr="0016"/>
          <p:cNvPicPr>
            <a:picLocks noChangeAspect="1" noChangeArrowheads="1" noCrop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0" y="285750"/>
            <a:ext cx="123348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1438982" y="2475804"/>
            <a:ext cx="43299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k-KZ" dirty="0"/>
          </a:p>
          <a:p>
            <a:endParaRPr lang="kk-KZ" dirty="0"/>
          </a:p>
        </p:txBody>
      </p:sp>
      <p:pic>
        <p:nvPicPr>
          <p:cNvPr id="18" name="Picture 26" descr="0016"/>
          <p:cNvPicPr>
            <a:picLocks noChangeAspect="1" noChangeArrowheads="1" noCrop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2786050" y="214290"/>
            <a:ext cx="1233487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TextBox 23"/>
          <p:cNvSpPr txBox="1"/>
          <p:nvPr/>
        </p:nvSpPr>
        <p:spPr>
          <a:xfrm>
            <a:off x="1591382" y="2628204"/>
            <a:ext cx="43299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k-KZ" dirty="0"/>
          </a:p>
          <a:p>
            <a:endParaRPr lang="kk-KZ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285984" y="314324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286000" y="199783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785786" y="1500174"/>
            <a:ext cx="7358114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4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кезең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Әр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топ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қазақтың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бас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билері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Төле би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Әйтеке би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Қазыбек би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4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қысқаша мәліметтер оқиды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5" descr="0009"/>
          <p:cNvPicPr>
            <a:picLocks noChangeAspect="1" noChangeArrowheads="1" noCrop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7885113" y="0"/>
            <a:ext cx="86518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6" descr="0009"/>
          <p:cNvPicPr>
            <a:picLocks noChangeAspect="1" noChangeArrowheads="1" noCrop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 flipH="1">
            <a:off x="1219200" y="1752600"/>
            <a:ext cx="865188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9" descr="звезды"/>
          <p:cNvPicPr>
            <a:picLocks noChangeAspect="1" noChangeArrowheads="1" noCrop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395288" y="260350"/>
            <a:ext cx="79216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9" name="Picture 10" descr="звезды"/>
          <p:cNvPicPr>
            <a:picLocks noChangeAspect="1" noChangeArrowheads="1" noCrop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3203575" y="1125538"/>
            <a:ext cx="7921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0" name="Picture 11" descr="звезды"/>
          <p:cNvPicPr>
            <a:picLocks noChangeAspect="1" noChangeArrowheads="1" noCrop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7086600" y="304800"/>
            <a:ext cx="7921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1" name="Picture 12" descr="звезды"/>
          <p:cNvPicPr>
            <a:picLocks noChangeAspect="1" noChangeArrowheads="1" noCrop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8101013" y="1052513"/>
            <a:ext cx="79216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2" name="Picture 13" descr="звезды"/>
          <p:cNvPicPr>
            <a:picLocks noChangeAspect="1" noChangeArrowheads="1" noCrop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2555875" y="0"/>
            <a:ext cx="7921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57" name="AutoShape 17"/>
          <p:cNvSpPr>
            <a:spLocks noChangeArrowheads="1"/>
          </p:cNvSpPr>
          <p:nvPr/>
        </p:nvSpPr>
        <p:spPr bwMode="auto">
          <a:xfrm flipH="1">
            <a:off x="1357290" y="2214554"/>
            <a:ext cx="7429552" cy="3500462"/>
          </a:xfrm>
          <a:prstGeom prst="cloudCallout">
            <a:avLst>
              <a:gd name="adj1" fmla="val 54231"/>
              <a:gd name="adj2" fmla="val 91699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кезең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. Ой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шақыру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.(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сұрақ-жауап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3200" dirty="0" smtClean="0"/>
              <a:t> </a:t>
            </a:r>
            <a:endParaRPr lang="ru-RU" sz="3200" i="1" dirty="0">
              <a:ln>
                <a:solidFill>
                  <a:schemeClr val="accent2">
                    <a:lumMod val="75000"/>
                  </a:schemeClr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KZ Taurus" pitchFamily="2" charset="0"/>
            </a:endParaRPr>
          </a:p>
        </p:txBody>
      </p:sp>
      <p:pic>
        <p:nvPicPr>
          <p:cNvPr id="18445" name="Picture 18" descr="0009"/>
          <p:cNvPicPr>
            <a:picLocks noChangeAspect="1" noChangeArrowheads="1" noCrop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1214438" y="285750"/>
            <a:ext cx="86518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6" name="Picture 19" descr="звезды"/>
          <p:cNvPicPr>
            <a:picLocks noChangeAspect="1" noChangeArrowheads="1" noCrop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4356100" y="836613"/>
            <a:ext cx="7921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7" name="Picture 20" descr="звезды"/>
          <p:cNvPicPr>
            <a:picLocks noChangeAspect="1" noChangeArrowheads="1" noCrop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2571736" y="1928802"/>
            <a:ext cx="79216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8" name="Picture 21" descr="звезды"/>
          <p:cNvPicPr>
            <a:picLocks noChangeAspect="1" noChangeArrowheads="1" noCrop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6143636" y="2214554"/>
            <a:ext cx="7921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9" name="WordArt 24"/>
          <p:cNvSpPr>
            <a:spLocks noChangeArrowheads="1" noChangeShapeType="1" noTextEdit="1"/>
          </p:cNvSpPr>
          <p:nvPr/>
        </p:nvSpPr>
        <p:spPr bwMode="auto">
          <a:xfrm>
            <a:off x="1785938" y="188913"/>
            <a:ext cx="5500687" cy="1239823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ru-RU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KZ Times New Roman"/>
              </a:rPr>
              <a:t> </a:t>
            </a:r>
            <a:endParaRPr lang="ru-RU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KZ Times New Roman"/>
            </a:endParaRP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0" y="1628775"/>
            <a:ext cx="83067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           </a:t>
            </a:r>
            <a:endParaRPr kumimoji="0" lang="sv-S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0" y="20478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251" name="Object 11"/>
          <p:cNvGraphicFramePr>
            <a:graphicFrameLocks noChangeAspect="1"/>
          </p:cNvGraphicFramePr>
          <p:nvPr/>
        </p:nvGraphicFramePr>
        <p:xfrm>
          <a:off x="0" y="457200"/>
          <a:ext cx="419100" cy="390525"/>
        </p:xfrm>
        <a:graphic>
          <a:graphicData uri="http://schemas.openxmlformats.org/presentationml/2006/ole">
            <p:oleObj spid="_x0000_s1026" name="Формула" r:id="rId6" imgW="418918" imgH="393529" progId="Equation.3">
              <p:embed/>
            </p:oleObj>
          </a:graphicData>
        </a:graphic>
      </p:graphicFrame>
      <p:graphicFrame>
        <p:nvGraphicFramePr>
          <p:cNvPr id="10250" name="Object 10"/>
          <p:cNvGraphicFramePr>
            <a:graphicFrameLocks noChangeAspect="1"/>
          </p:cNvGraphicFramePr>
          <p:nvPr/>
        </p:nvGraphicFramePr>
        <p:xfrm>
          <a:off x="0" y="847725"/>
          <a:ext cx="419100" cy="419100"/>
        </p:xfrm>
        <a:graphic>
          <a:graphicData uri="http://schemas.openxmlformats.org/presentationml/2006/ole">
            <p:oleObj spid="_x0000_s1027" name="Формула" r:id="rId7" imgW="419100" imgH="419100" progId="Equation.3">
              <p:embed/>
            </p:oleObj>
          </a:graphicData>
        </a:graphic>
      </p:graphicFrame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tg</a:t>
            </a:r>
            <a:endParaRPr kumimoji="0" lang="sv-S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0" y="847725"/>
            <a:ext cx="67197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ctg</a:t>
            </a:r>
            <a:endParaRPr kumimoji="0" lang="sv-S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0" y="1266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2" name="Picture 18" descr="0009"/>
          <p:cNvPicPr>
            <a:picLocks noChangeAspect="1" noChangeArrowheads="1" noCrop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1214414" y="285728"/>
            <a:ext cx="86518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571480"/>
            <a:ext cx="7543824" cy="5160992"/>
          </a:xfrm>
        </p:spPr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топ. </a:t>
            </a:r>
            <a:r>
              <a:rPr lang="ru-RU" sz="2400" dirty="0" err="1" smtClean="0">
                <a:solidFill>
                  <a:srgbClr val="0070C0"/>
                </a:solidFill>
              </a:rPr>
              <a:t>“Әйтеке би</a:t>
            </a:r>
            <a:r>
              <a:rPr lang="ru-RU" sz="2400" dirty="0" smtClean="0">
                <a:solidFill>
                  <a:srgbClr val="0070C0"/>
                </a:solidFill>
              </a:rPr>
              <a:t>” </a:t>
            </a:r>
            <a:r>
              <a:rPr lang="ru-RU" sz="2400" dirty="0" err="1" smtClean="0">
                <a:solidFill>
                  <a:srgbClr val="0070C0"/>
                </a:solidFill>
              </a:rPr>
              <a:t>ауылы</a:t>
            </a:r>
            <a:r>
              <a:rPr lang="ru-RU" sz="2400" dirty="0" smtClean="0">
                <a:solidFill>
                  <a:srgbClr val="0070C0"/>
                </a:solidFill>
              </a:rPr>
              <a:t>. </a:t>
            </a:r>
            <a:br>
              <a:rPr lang="ru-RU" sz="2400" dirty="0" smtClean="0">
                <a:solidFill>
                  <a:srgbClr val="0070C0"/>
                </a:solidFill>
              </a:rPr>
            </a:br>
            <a:r>
              <a:rPr lang="ru-RU" sz="2400" dirty="0" err="1" smtClean="0">
                <a:solidFill>
                  <a:srgbClr val="0070C0"/>
                </a:solidFill>
              </a:rPr>
              <a:t>1.Әйтеке бидің туған жылы</a:t>
            </a:r>
            <a:r>
              <a:rPr lang="ru-RU" sz="2400" dirty="0" smtClean="0">
                <a:solidFill>
                  <a:srgbClr val="0070C0"/>
                </a:solidFill>
              </a:rPr>
              <a:t>.(1644) </a:t>
            </a:r>
            <a:br>
              <a:rPr lang="ru-RU" sz="2400" dirty="0" smtClean="0">
                <a:solidFill>
                  <a:srgbClr val="0070C0"/>
                </a:solidFill>
              </a:rPr>
            </a:br>
            <a:r>
              <a:rPr lang="ru-RU" sz="2400" dirty="0" smtClean="0">
                <a:solidFill>
                  <a:srgbClr val="0070C0"/>
                </a:solidFill>
              </a:rPr>
              <a:t>2.”</a:t>
            </a:r>
            <a:r>
              <a:rPr lang="ru-RU" sz="2400" dirty="0" err="1" smtClean="0">
                <a:solidFill>
                  <a:srgbClr val="0070C0"/>
                </a:solidFill>
              </a:rPr>
              <a:t>Қасқакөл” дауында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</a:rPr>
              <a:t>қай биге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</a:rPr>
              <a:t>арнап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</a:rPr>
              <a:t>сөйлейді?</a:t>
            </a:r>
            <a:r>
              <a:rPr lang="ru-RU" sz="2400" dirty="0" smtClean="0">
                <a:solidFill>
                  <a:srgbClr val="0070C0"/>
                </a:solidFill>
              </a:rPr>
              <a:t>(</a:t>
            </a:r>
            <a:r>
              <a:rPr lang="ru-RU" sz="2400" dirty="0" err="1" smtClean="0">
                <a:solidFill>
                  <a:srgbClr val="0070C0"/>
                </a:solidFill>
              </a:rPr>
              <a:t>Орманбет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</a:rPr>
              <a:t>биге</a:t>
            </a:r>
            <a:r>
              <a:rPr lang="ru-RU" sz="2400" dirty="0" smtClean="0">
                <a:solidFill>
                  <a:srgbClr val="0070C0"/>
                </a:solidFill>
              </a:rPr>
              <a:t>) </a:t>
            </a:r>
            <a:br>
              <a:rPr lang="ru-RU" sz="2400" dirty="0" smtClean="0">
                <a:solidFill>
                  <a:srgbClr val="0070C0"/>
                </a:solidFill>
              </a:rPr>
            </a:br>
            <a:r>
              <a:rPr lang="ru-RU" sz="2400" dirty="0" err="1" smtClean="0">
                <a:solidFill>
                  <a:srgbClr val="0070C0"/>
                </a:solidFill>
              </a:rPr>
              <a:t>3.Үш биге</a:t>
            </a:r>
            <a:r>
              <a:rPr lang="ru-RU" sz="2400" dirty="0" smtClean="0">
                <a:solidFill>
                  <a:srgbClr val="0070C0"/>
                </a:solidFill>
              </a:rPr>
              <a:t> бата </a:t>
            </a:r>
            <a:r>
              <a:rPr lang="ru-RU" sz="2400" dirty="0" err="1" smtClean="0">
                <a:solidFill>
                  <a:srgbClr val="0070C0"/>
                </a:solidFill>
              </a:rPr>
              <a:t>берген</a:t>
            </a:r>
            <a:r>
              <a:rPr lang="ru-RU" sz="2400" dirty="0" smtClean="0">
                <a:solidFill>
                  <a:srgbClr val="0070C0"/>
                </a:solidFill>
              </a:rPr>
              <a:t> хан.</a:t>
            </a:r>
            <a:r>
              <a:rPr lang="ru-RU" sz="2400" dirty="0" err="1" smtClean="0">
                <a:solidFill>
                  <a:srgbClr val="0070C0"/>
                </a:solidFill>
              </a:rPr>
              <a:t>(Тәуке </a:t>
            </a:r>
            <a:r>
              <a:rPr lang="ru-RU" sz="2400" dirty="0" smtClean="0">
                <a:solidFill>
                  <a:srgbClr val="0070C0"/>
                </a:solidFill>
              </a:rPr>
              <a:t>хан) </a:t>
            </a:r>
            <a:br>
              <a:rPr lang="ru-RU" sz="2400" dirty="0" smtClean="0">
                <a:solidFill>
                  <a:srgbClr val="0070C0"/>
                </a:solidFill>
              </a:rPr>
            </a:br>
            <a:r>
              <a:rPr lang="ru-RU" sz="2400" dirty="0" smtClean="0">
                <a:solidFill>
                  <a:srgbClr val="0070C0"/>
                </a:solidFill>
              </a:rPr>
              <a:t>4.</a:t>
            </a:r>
            <a:r>
              <a:rPr lang="ru-RU" sz="2400" dirty="0" err="1" smtClean="0">
                <a:solidFill>
                  <a:srgbClr val="0070C0"/>
                </a:solidFill>
              </a:rPr>
              <a:t>Дүние деген-фәни бұл</a:t>
            </a:r>
            <a:r>
              <a:rPr lang="ru-RU" sz="2400" dirty="0" smtClean="0">
                <a:solidFill>
                  <a:srgbClr val="0070C0"/>
                </a:solidFill>
              </a:rPr>
              <a:t>.... </a:t>
            </a:r>
            <a:r>
              <a:rPr lang="ru-RU" sz="2400" dirty="0" err="1" smtClean="0">
                <a:solidFill>
                  <a:srgbClr val="0070C0"/>
                </a:solidFill>
              </a:rPr>
              <a:t>(фәни сөзінің синонимін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</a:rPr>
              <a:t>тап,фәни-жалған, </a:t>
            </a:r>
            <a:br>
              <a:rPr lang="ru-RU" sz="2400" dirty="0" err="1" smtClean="0">
                <a:solidFill>
                  <a:srgbClr val="0070C0"/>
                </a:solidFill>
              </a:rPr>
            </a:br>
            <a:r>
              <a:rPr lang="ru-RU" sz="2400" dirty="0" err="1" smtClean="0">
                <a:solidFill>
                  <a:srgbClr val="0070C0"/>
                </a:solidFill>
              </a:rPr>
              <a:t>дүние, өмір,ғұмыр</a:t>
            </a:r>
            <a:r>
              <a:rPr lang="ru-RU" sz="2400" dirty="0" smtClean="0">
                <a:solidFill>
                  <a:srgbClr val="0070C0"/>
                </a:solidFill>
              </a:rPr>
              <a:t>) </a:t>
            </a:r>
            <a:br>
              <a:rPr lang="ru-RU" sz="2400" dirty="0" smtClean="0">
                <a:solidFill>
                  <a:srgbClr val="0070C0"/>
                </a:solidFill>
              </a:rPr>
            </a:br>
            <a:r>
              <a:rPr lang="ru-RU" sz="2400" dirty="0" err="1" smtClean="0">
                <a:solidFill>
                  <a:srgbClr val="0070C0"/>
                </a:solidFill>
              </a:rPr>
              <a:t>5.Бәрінен қиын сол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</a:rPr>
              <a:t>екен,артында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</a:rPr>
              <a:t>қалған шырақ жоқ.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</a:rPr>
              <a:t>Шырақ –сөзі қай әдеби ұғымда қолданылып тұр?</a:t>
            </a:r>
            <a:r>
              <a:rPr lang="ru-RU" sz="2400" dirty="0" smtClean="0">
                <a:solidFill>
                  <a:srgbClr val="0070C0"/>
                </a:solidFill>
              </a:rPr>
              <a:t>(метафора) </a:t>
            </a:r>
            <a:endParaRPr lang="ru-RU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1643050"/>
            <a:ext cx="778674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ru-RU" sz="6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6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кезең</a:t>
            </a:r>
            <a:r>
              <a:rPr lang="ru-RU" sz="6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Ой </a:t>
            </a:r>
            <a:r>
              <a:rPr lang="ru-RU" sz="6000" dirty="0" err="1" smtClean="0">
                <a:latin typeface="Times New Roman" pitchFamily="18" charset="0"/>
                <a:cs typeface="Times New Roman" pitchFamily="18" charset="0"/>
              </a:rPr>
              <a:t>шақыру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.(</a:t>
            </a:r>
            <a:r>
              <a:rPr lang="ru-RU" sz="6000" dirty="0" err="1" smtClean="0">
                <a:latin typeface="Times New Roman" pitchFamily="18" charset="0"/>
                <a:cs typeface="Times New Roman" pitchFamily="18" charset="0"/>
              </a:rPr>
              <a:t>сұрақ-жауап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191</Words>
  <PresentationFormat>Экран (4:3)</PresentationFormat>
  <Paragraphs>50</Paragraphs>
  <Slides>16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Тема Office</vt:lpstr>
      <vt:lpstr>Формула</vt:lpstr>
      <vt:lpstr>Слайд 1</vt:lpstr>
      <vt:lpstr>           Сабақтың мақсаты: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</cp:revision>
  <dcterms:created xsi:type="dcterms:W3CDTF">2015-12-24T09:04:36Z</dcterms:created>
  <dcterms:modified xsi:type="dcterms:W3CDTF">2015-12-24T09:10:19Z</dcterms:modified>
</cp:coreProperties>
</file>