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16FD5-1F10-493B-B327-1BB2B3C581C6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B2B23-846D-4303-9357-2EEBCA15E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98ACB5-7A0E-4A3D-8090-6763DFB9CD2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Пригласите к компьютеру ученика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gif"/><Relationship Id="rId5" Type="http://schemas.openxmlformats.org/officeDocument/2006/relationships/image" Target="../media/image39.gif"/><Relationship Id="rId4" Type="http://schemas.openxmlformats.org/officeDocument/2006/relationships/image" Target="../media/image3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gif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gif"/><Relationship Id="rId5" Type="http://schemas.openxmlformats.org/officeDocument/2006/relationships/image" Target="../media/image21.png"/><Relationship Id="rId15" Type="http://schemas.openxmlformats.org/officeDocument/2006/relationships/image" Target="../media/image31.gif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35.gif"/><Relationship Id="rId5" Type="http://schemas.openxmlformats.org/officeDocument/2006/relationships/image" Target="../media/image34.png"/><Relationship Id="rId4" Type="http://schemas.openxmlformats.org/officeDocument/2006/relationships/image" Target="../media/image3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6" descr="BD20656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7" descr="BD20656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5805488"/>
            <a:ext cx="91440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12" descr="anim04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12" descr="anim04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95738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AutoShape 38"/>
          <p:cNvSpPr>
            <a:spLocks noChangeArrowheads="1"/>
          </p:cNvSpPr>
          <p:nvPr/>
        </p:nvSpPr>
        <p:spPr bwMode="auto">
          <a:xfrm>
            <a:off x="1547813" y="908050"/>
            <a:ext cx="6600825" cy="3240088"/>
          </a:xfrm>
          <a:prstGeom prst="doubleWave">
            <a:avLst>
              <a:gd name="adj1" fmla="val 6500"/>
              <a:gd name="adj2" fmla="val 0"/>
            </a:avLst>
          </a:prstGeom>
          <a:gradFill rotWithShape="0">
            <a:gsLst>
              <a:gs pos="0">
                <a:srgbClr val="FF00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 b="1" i="1" dirty="0" smtClean="0">
                <a:solidFill>
                  <a:schemeClr val="hlink"/>
                </a:solidFill>
              </a:rPr>
              <a:t>    </a:t>
            </a:r>
            <a:r>
              <a:rPr lang="kk-KZ" sz="32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Екі өрнектің қосындысының кубы</a:t>
            </a:r>
            <a:endParaRPr lang="ru-RU" sz="3200" b="1" i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4" name="Picture 12" descr="Глобус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1638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4" descr="Тема 137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850" y="3789363"/>
            <a:ext cx="28511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4" descr="Тема 137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3857628"/>
            <a:ext cx="30829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4" descr="Тема 137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131">
            <a:off x="319088" y="3827463"/>
            <a:ext cx="2994025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071688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357438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88" y="2143125"/>
            <a:ext cx="735811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1928813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3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50031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4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42875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5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500188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6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18573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7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4288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8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357438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9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57162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0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357313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1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775" y="26447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2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142875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3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14312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4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135731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5" name="WordArt 30"/>
          <p:cNvSpPr>
            <a:spLocks noChangeArrowheads="1" noChangeShapeType="1" noTextEdit="1"/>
          </p:cNvSpPr>
          <p:nvPr/>
        </p:nvSpPr>
        <p:spPr bwMode="auto">
          <a:xfrm>
            <a:off x="1643042" y="476250"/>
            <a:ext cx="6929485" cy="194468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Квадрат </a:t>
            </a:r>
            <a:r>
              <a:rPr lang="ru-RU" sz="3600" kern="10" dirty="0" err="1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үшмүшені көбейткіштерге жіктеу</a:t>
            </a:r>
            <a:r>
              <a:rPr lang="ru-RU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.”</a:t>
            </a:r>
            <a:endParaRPr lang="ru-RU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7676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99720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7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463" y="2573338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8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307181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9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852738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0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125538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1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26" y="727869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2" name="Picture 24" descr="звезды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76517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0" descr="f79f790b6aa6606d97928e4138eb3d47-we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41244" y="3423444"/>
            <a:ext cx="5229225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3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813" y="0"/>
            <a:ext cx="51847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1862851">
            <a:off x="-36513" y="260350"/>
            <a:ext cx="1638301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8424898">
            <a:off x="34925" y="5710238"/>
            <a:ext cx="16383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00891">
            <a:off x="7470775" y="476250"/>
            <a:ext cx="16383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937424">
            <a:off x="7499350" y="5630863"/>
            <a:ext cx="16383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1" descr="3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734050"/>
            <a:ext cx="51847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41" name="Picture 20" descr="f79f790b6aa6606d97928e4138eb3d47-we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047081" y="3423444"/>
            <a:ext cx="5229225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42" name="WordArt 15"/>
          <p:cNvSpPr>
            <a:spLocks noChangeArrowheads="1" noChangeShapeType="1" noTextEdit="1"/>
          </p:cNvSpPr>
          <p:nvPr/>
        </p:nvSpPr>
        <p:spPr bwMode="auto">
          <a:xfrm>
            <a:off x="1763713" y="1773238"/>
            <a:ext cx="5976937" cy="280828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Назарлаңызға рахмет!!!</a:t>
            </a:r>
          </a:p>
        </p:txBody>
      </p:sp>
      <p:pic>
        <p:nvPicPr>
          <p:cNvPr id="3" name="Picture 2" descr="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572000"/>
            <a:ext cx="950912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44" name="Picture 27" descr="11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57313" y="4071938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484313"/>
            <a:ext cx="719137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46" name="Picture 27" descr="11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92500" y="981075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268413"/>
            <a:ext cx="719137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48" name="Picture 27" descr="11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56325" y="4149725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6" descr="BD20656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7" descr="BD20656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5805488"/>
            <a:ext cx="91440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12" descr="anim047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12" descr="anim047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95738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12" descr="Глобус6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1638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4" descr="Тема 1373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60" y="4714884"/>
            <a:ext cx="28511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4" descr="Тема 1373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4786322"/>
            <a:ext cx="30829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4" descr="Тема 1373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7131">
            <a:off x="-109020" y="4604146"/>
            <a:ext cx="2074274" cy="151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28" y="357166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68" y="4357694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6710" y="6497637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6578" y="613727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3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4" y="61372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4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42875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5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500188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6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24" y="714356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7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546" y="61372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8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14" y="592933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9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57162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0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357313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1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520" y="5857892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2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63" y="142875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3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4346" y="4929198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4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520" y="21429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5" name="WordArt 30"/>
          <p:cNvSpPr>
            <a:spLocks noChangeArrowheads="1" noChangeShapeType="1" noTextEdit="1"/>
          </p:cNvSpPr>
          <p:nvPr/>
        </p:nvSpPr>
        <p:spPr bwMode="auto">
          <a:xfrm>
            <a:off x="1643042" y="714356"/>
            <a:ext cx="5873777" cy="142083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kk-KZ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 </a:t>
            </a:r>
            <a:r>
              <a:rPr lang="kk-KZ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мақсаты</a:t>
            </a:r>
            <a:endParaRPr lang="ru-RU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76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51837" y="4429132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7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51838" y="3643314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8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290" y="521495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9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57892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0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125538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1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7326" y="727869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2" name="Picture 24" descr="звезды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9338" y="76517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722014" y="2000240"/>
            <a:ext cx="78505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6" name="Picture 4" descr="Тема 1373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4600575"/>
            <a:ext cx="30829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2214554"/>
            <a:ext cx="72152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(K)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2400" b="1" dirty="0" smtClean="0"/>
              <a:t> Білімділік:</a:t>
            </a:r>
            <a:r>
              <a:rPr lang="kk-KZ" sz="2400" dirty="0" smtClean="0"/>
              <a:t> Екі өрнектің кубтарының қосындысы мен айырмасын көбейткіштерге жіктеу формулдасын білу, мәнін түсіну, дәлелдей білуі</a:t>
            </a:r>
            <a:endParaRPr lang="ru-RU" sz="2400" dirty="0" smtClean="0"/>
          </a:p>
          <a:p>
            <a:r>
              <a:rPr lang="kk-KZ" sz="2400" b="1" dirty="0" smtClean="0"/>
              <a:t>Дамытушылық:</a:t>
            </a:r>
            <a:r>
              <a:rPr lang="kk-KZ" sz="2400" i="1" dirty="0" smtClean="0"/>
              <a:t>  Е</a:t>
            </a:r>
            <a:r>
              <a:rPr lang="kk-KZ" sz="2400" dirty="0" smtClean="0"/>
              <a:t>кі өрнектің кубтарының қосындысы мен айырмасын жіктеу  формуласын практикада дұрыс қолдана білуі, есептеу жылдамдықтарын арттыру</a:t>
            </a:r>
            <a:r>
              <a:rPr lang="kk-KZ" sz="2400" i="1" dirty="0" smtClean="0"/>
              <a:t>.</a:t>
            </a:r>
            <a:endParaRPr lang="ru-RU" sz="2400" dirty="0" smtClean="0"/>
          </a:p>
          <a:p>
            <a:r>
              <a:rPr lang="kk-KZ" sz="2400" b="1" dirty="0" smtClean="0"/>
              <a:t>Тәрбиелік:</a:t>
            </a:r>
            <a:r>
              <a:rPr lang="kk-KZ" sz="2400" dirty="0" smtClean="0"/>
              <a:t> </a:t>
            </a:r>
            <a:r>
              <a:rPr lang="kk-KZ" sz="2400" i="1" dirty="0" smtClean="0"/>
              <a:t>Оқушыларды дәлдікке, ізденуге, еңбектенуге тәрбиелеу. </a:t>
            </a:r>
            <a:endParaRPr lang="ru-RU" sz="2400" dirty="0" smtClean="0"/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(K)"/>
                <a:ea typeface="Times New Roman" pitchFamily="18" charset="0"/>
                <a:cs typeface="Times New Roman" pitchFamily="18" charset="0"/>
              </a:rPr>
              <a:t> 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4" descr="Тема 1373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736" y="4600575"/>
            <a:ext cx="30829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6" descr="BD20656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2400" y="15240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RO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42984"/>
            <a:ext cx="831691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639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7" descr="00000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229225"/>
            <a:ext cx="1905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7" descr="00000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3213100"/>
            <a:ext cx="1905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7" descr="00000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1000108"/>
            <a:ext cx="1905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7" descr="00000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084763"/>
            <a:ext cx="1905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8" name="Picture 7" descr="00000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0"/>
            <a:ext cx="1905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2071670" y="714356"/>
            <a:ext cx="607223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kk-KZ" sz="4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7" descr="00000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1062" y="1152508"/>
            <a:ext cx="1905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57166"/>
            <a:ext cx="35639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71736" y="428604"/>
            <a:ext cx="6215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(K)" charset="-52"/>
                <a:ea typeface="Times New Roman" pitchFamily="18" charset="0"/>
                <a:cs typeface="Times New Roman" pitchFamily="18" charset="0"/>
              </a:rPr>
              <a:t>     Сайыстың жоспары: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714612" y="1714488"/>
            <a:ext cx="51435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(K)" charset="-52"/>
                <a:ea typeface="Times New Roman" pitchFamily="18" charset="0"/>
                <a:cs typeface="Times New Roman" pitchFamily="18" charset="0"/>
              </a:rPr>
              <a:t>	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9566"/>
            <a:ext cx="35639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 descr="00000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3143248"/>
            <a:ext cx="1905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28860" y="1571612"/>
            <a:ext cx="550072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1)  Мотивациялық кезең: түгендеу, сабаққа ынталандыру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2) өткен тақырыпты қорытындылау(1), (2), (3),(4) -формулалары, 5 минут)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3)  Жаңа тақырып беру, сабақтың мақсатымен таныстыру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4) Практикалық бекіту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5)Үйге тапсырма беру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6) Қорытындылау, бағалау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mage00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929586" y="1643062"/>
            <a:ext cx="142875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470395"/>
            <a:ext cx="40004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 sz="2400" i="1" dirty="0" smtClean="0"/>
          </a:p>
          <a:p>
            <a:endParaRPr lang="kk-KZ" sz="2400" i="1" dirty="0" smtClean="0"/>
          </a:p>
          <a:p>
            <a:endParaRPr lang="kk-KZ" sz="2400" i="1" dirty="0" smtClean="0"/>
          </a:p>
          <a:p>
            <a:endParaRPr lang="kk-KZ" sz="2400" i="1" dirty="0" smtClean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Picture 6" descr="5814c6ec1253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57166"/>
            <a:ext cx="314327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4429124" y="2857496"/>
            <a:ext cx="4286280" cy="32861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8-сынып.</a:t>
            </a:r>
          </a:p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Келтірілген квадрат теңдеудің түбірлерінің қосындысы қарама-қарсы таңбамен алынған екінші коэффициентке, ал көбейтіндісі бос мүшеге тең</a:t>
            </a:r>
            <a:r>
              <a:rPr lang="kk-KZ" sz="2400" dirty="0" smtClean="0"/>
              <a:t>. </a:t>
            </a:r>
            <a:endParaRPr lang="kk-KZ" sz="2400" dirty="0" smtClean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00430" y="142852"/>
            <a:ext cx="4500594" cy="14859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dirty="0" smtClean="0">
                <a:solidFill>
                  <a:srgbClr val="0070C0"/>
                </a:solidFill>
              </a:rPr>
              <a:t>Еске  түсіру</a:t>
            </a:r>
            <a:r>
              <a:rPr lang="kk-KZ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8429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2928934"/>
            <a:ext cx="4214842" cy="3929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kk-KZ" sz="2400" dirty="0" smtClean="0">
              <a:solidFill>
                <a:srgbClr val="FF0000"/>
              </a:solidFill>
            </a:endParaRPr>
          </a:p>
        </p:txBody>
      </p:sp>
      <p:pic>
        <p:nvPicPr>
          <p:cNvPr id="10" name="Picture 9" descr="peace_dove_olive_branch_hg_wh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429388" y="1785926"/>
            <a:ext cx="1643042" cy="107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peace_dove_olive_branch_hg_wh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714612" y="1643050"/>
            <a:ext cx="1643042" cy="107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85786" y="3143248"/>
            <a:ext cx="321471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7-сынып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Анықтама:</a:t>
            </a: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 өрнектің қосындысының квадраты мен айырмасының квадраты =бірінші мүшесінің квадраты қосу 2еселенген бірінші мүше мен екінші мүшенің көбейтіндісі қосу екінші мүшенің квадраты, яғни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(а±в)</a:t>
            </a:r>
            <a:r>
              <a:rPr kumimoji="0" lang="kk-KZ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kk-KZ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±2ав+в</a:t>
            </a:r>
            <a:r>
              <a:rPr kumimoji="0" lang="kk-KZ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kk-KZ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</a:t>
            </a:r>
            <a:r>
              <a:rPr kumimoji="0" lang="kk-KZ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=(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а-в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)(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а+в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500166" y="246221"/>
            <a:ext cx="68580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Есептер шығару.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 Гостевая 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-214338"/>
            <a:ext cx="257175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9" descr="bestgif_narod_ru_523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4429125"/>
            <a:ext cx="5786446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image00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786446" y="3786190"/>
            <a:ext cx="3586155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357290" y="3500438"/>
            <a:ext cx="6072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2071678"/>
            <a:ext cx="4000496" cy="30003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kk-KZ" sz="2400" dirty="0" smtClean="0"/>
              <a:t>7-сынып</a:t>
            </a:r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000" dirty="0" smtClean="0"/>
              <a:t>№431,</a:t>
            </a:r>
          </a:p>
          <a:p>
            <a:pPr algn="ctr"/>
            <a:r>
              <a:rPr lang="kk-KZ" sz="2000" dirty="0" smtClean="0"/>
              <a:t>(х+у)</a:t>
            </a:r>
          </a:p>
          <a:p>
            <a:pPr algn="ctr"/>
            <a:endParaRPr lang="kk-KZ" sz="2000" dirty="0" smtClean="0"/>
          </a:p>
          <a:p>
            <a:pPr algn="ctr"/>
            <a:endParaRPr lang="kk-KZ" sz="2400" dirty="0" smtClean="0"/>
          </a:p>
          <a:p>
            <a:pPr algn="ctr"/>
            <a:endParaRPr lang="kk-KZ" sz="2400" dirty="0" smtClean="0"/>
          </a:p>
          <a:p>
            <a:pPr algn="ctr"/>
            <a:endParaRPr lang="kk-KZ" sz="2400" dirty="0" smtClean="0"/>
          </a:p>
          <a:p>
            <a:pPr algn="ctr"/>
            <a:endParaRPr lang="kk-KZ" sz="2400" dirty="0" smtClean="0"/>
          </a:p>
          <a:p>
            <a:pPr algn="ctr"/>
            <a:endParaRPr lang="kk-KZ" sz="2400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14810" y="2000240"/>
            <a:ext cx="4357718" cy="30718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457200" algn="l"/>
              </a:tabLst>
            </a:pPr>
            <a:r>
              <a:rPr lang="kk-KZ" sz="2400" dirty="0" smtClean="0"/>
              <a:t>8-сынып</a:t>
            </a:r>
          </a:p>
          <a:p>
            <a:pPr>
              <a:tabLst>
                <a:tab pos="457200" algn="l"/>
              </a:tabLst>
            </a:pPr>
            <a:r>
              <a:rPr lang="kk-KZ" sz="2400" dirty="0" smtClean="0"/>
              <a:t>6. 3х² - 4х – 4 = 0 теңдеуін шешіңдер.</a:t>
            </a:r>
            <a:r>
              <a:rPr lang="kk-KZ" sz="2400" b="1" dirty="0" smtClean="0">
                <a:solidFill>
                  <a:srgbClr val="006600"/>
                </a:solidFill>
              </a:rPr>
              <a:t> </a:t>
            </a:r>
          </a:p>
          <a:p>
            <a:pPr>
              <a:tabLst>
                <a:tab pos="457200" algn="l"/>
              </a:tabLst>
            </a:pPr>
            <a:r>
              <a:rPr lang="kk-KZ" sz="2400" b="1" dirty="0" smtClean="0">
                <a:solidFill>
                  <a:srgbClr val="006600"/>
                </a:solidFill>
              </a:rPr>
              <a:t>1. </a:t>
            </a:r>
            <a:r>
              <a:rPr lang="en-US" sz="2400" b="1" dirty="0" smtClean="0">
                <a:solidFill>
                  <a:srgbClr val="006600"/>
                </a:solidFill>
              </a:rPr>
              <a:t>x² + </a:t>
            </a:r>
            <a:r>
              <a:rPr lang="ru-RU" sz="2400" b="1" dirty="0" smtClean="0">
                <a:solidFill>
                  <a:srgbClr val="006600"/>
                </a:solidFill>
              </a:rPr>
              <a:t>4</a:t>
            </a:r>
            <a:r>
              <a:rPr lang="en-US" sz="2400" b="1" dirty="0" smtClean="0">
                <a:solidFill>
                  <a:srgbClr val="006600"/>
                </a:solidFill>
              </a:rPr>
              <a:t>x </a:t>
            </a:r>
            <a:r>
              <a:rPr lang="ru-RU" sz="2400" b="1" dirty="0" smtClean="0">
                <a:solidFill>
                  <a:srgbClr val="006600"/>
                </a:solidFill>
              </a:rPr>
              <a:t>-</a:t>
            </a:r>
            <a:r>
              <a:rPr lang="en-US" sz="2400" b="1" dirty="0" smtClean="0">
                <a:solidFill>
                  <a:srgbClr val="006600"/>
                </a:solidFill>
              </a:rPr>
              <a:t> 6  = 0</a:t>
            </a:r>
            <a:endParaRPr lang="ru-RU" sz="2400" dirty="0" smtClean="0">
              <a:solidFill>
                <a:srgbClr val="006600"/>
              </a:solidFill>
            </a:endParaRPr>
          </a:p>
          <a:p>
            <a:pPr>
              <a:tabLst>
                <a:tab pos="457200" algn="l"/>
              </a:tabLst>
            </a:pPr>
            <a:r>
              <a:rPr lang="ru-RU" sz="2400" b="1" dirty="0" smtClean="0">
                <a:solidFill>
                  <a:srgbClr val="006600"/>
                </a:solidFill>
              </a:rPr>
              <a:t>2. 2</a:t>
            </a:r>
            <a:r>
              <a:rPr lang="en-US" sz="2400" b="1" dirty="0" smtClean="0">
                <a:solidFill>
                  <a:srgbClr val="006600"/>
                </a:solidFill>
              </a:rPr>
              <a:t>x² + </a:t>
            </a:r>
            <a:r>
              <a:rPr lang="ru-RU" sz="2400" b="1" dirty="0" smtClean="0">
                <a:solidFill>
                  <a:srgbClr val="006600"/>
                </a:solidFill>
              </a:rPr>
              <a:t>6</a:t>
            </a:r>
            <a:r>
              <a:rPr lang="en-US" sz="2400" b="1" dirty="0" smtClean="0">
                <a:solidFill>
                  <a:srgbClr val="006600"/>
                </a:solidFill>
              </a:rPr>
              <a:t>x </a:t>
            </a:r>
            <a:r>
              <a:rPr lang="ru-RU" sz="2400" b="1" dirty="0" smtClean="0">
                <a:solidFill>
                  <a:srgbClr val="006600"/>
                </a:solidFill>
              </a:rPr>
              <a:t>=</a:t>
            </a:r>
            <a:r>
              <a:rPr lang="en-US" sz="2400" b="1" dirty="0" smtClean="0">
                <a:solidFill>
                  <a:srgbClr val="006600"/>
                </a:solidFill>
              </a:rPr>
              <a:t> 6 </a:t>
            </a:r>
            <a:endParaRPr lang="ru-RU" sz="2400" dirty="0" smtClean="0">
              <a:solidFill>
                <a:srgbClr val="006600"/>
              </a:solidFill>
            </a:endParaRPr>
          </a:p>
          <a:p>
            <a:endParaRPr lang="kk-K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9" descr="peace_dove_olive_branch_hg_wht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3000364" y="857232"/>
            <a:ext cx="1643042" cy="107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peace_dove_olive_branch_hg_wht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572264" y="928670"/>
            <a:ext cx="1643042" cy="107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155"/>
          <p:cNvSpPr txBox="1">
            <a:spLocks noChangeArrowheads="1"/>
          </p:cNvSpPr>
          <p:nvPr/>
        </p:nvSpPr>
        <p:spPr bwMode="auto">
          <a:xfrm>
            <a:off x="357158" y="214290"/>
            <a:ext cx="6715172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3200" b="1" dirty="0"/>
          </a:p>
        </p:txBody>
      </p:sp>
      <p:grpSp>
        <p:nvGrpSpPr>
          <p:cNvPr id="2" name="Group 156"/>
          <p:cNvGrpSpPr>
            <a:grpSpLocks/>
          </p:cNvGrpSpPr>
          <p:nvPr/>
        </p:nvGrpSpPr>
        <p:grpSpPr bwMode="auto">
          <a:xfrm>
            <a:off x="4953000" y="4521200"/>
            <a:ext cx="3721100" cy="1727200"/>
            <a:chOff x="3120" y="2848"/>
            <a:chExt cx="2344" cy="1088"/>
          </a:xfrm>
        </p:grpSpPr>
        <p:sp>
          <p:nvSpPr>
            <p:cNvPr id="384157" name="Freeform 157"/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272" y="392"/>
                </a:cxn>
                <a:cxn ang="0">
                  <a:pos x="792" y="640"/>
                </a:cxn>
                <a:cxn ang="0">
                  <a:pos x="1640" y="632"/>
                </a:cxn>
                <a:cxn ang="0">
                  <a:pos x="2080" y="392"/>
                </a:cxn>
                <a:cxn ang="0">
                  <a:pos x="2344" y="0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22" name="Oval 158"/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223" name="Picture 159" descr="uz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6" name="AutoShape 34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597"/>
          <p:cNvGrpSpPr>
            <a:grpSpLocks/>
          </p:cNvGrpSpPr>
          <p:nvPr/>
        </p:nvGrpSpPr>
        <p:grpSpPr bwMode="auto">
          <a:xfrm>
            <a:off x="3702050" y="5881688"/>
            <a:ext cx="806450" cy="785812"/>
            <a:chOff x="956" y="2779"/>
            <a:chExt cx="508" cy="495"/>
          </a:xfrm>
        </p:grpSpPr>
        <p:sp>
          <p:nvSpPr>
            <p:cNvPr id="2215" name="Freeform 348"/>
            <p:cNvSpPr>
              <a:spLocks/>
            </p:cNvSpPr>
            <p:nvPr/>
          </p:nvSpPr>
          <p:spPr bwMode="auto">
            <a:xfrm flipH="1">
              <a:off x="956" y="2858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16" name="Freeform 349"/>
            <p:cNvSpPr>
              <a:spLocks/>
            </p:cNvSpPr>
            <p:nvPr/>
          </p:nvSpPr>
          <p:spPr bwMode="auto">
            <a:xfrm>
              <a:off x="980" y="2911"/>
              <a:ext cx="296" cy="258"/>
            </a:xfrm>
            <a:custGeom>
              <a:avLst/>
              <a:gdLst>
                <a:gd name="T0" fmla="*/ 215 w 288"/>
                <a:gd name="T1" fmla="*/ 97 h 218"/>
                <a:gd name="T2" fmla="*/ 49 w 288"/>
                <a:gd name="T3" fmla="*/ 21 h 218"/>
                <a:gd name="T4" fmla="*/ 4 w 288"/>
                <a:gd name="T5" fmla="*/ 226 h 218"/>
                <a:gd name="T6" fmla="*/ 78 w 288"/>
                <a:gd name="T7" fmla="*/ 449 h 218"/>
                <a:gd name="T8" fmla="*/ 289 w 288"/>
                <a:gd name="T9" fmla="*/ 484 h 218"/>
                <a:gd name="T10" fmla="*/ 326 w 288"/>
                <a:gd name="T11" fmla="*/ 318 h 218"/>
                <a:gd name="T12" fmla="*/ 215 w 288"/>
                <a:gd name="T13" fmla="*/ 97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17" name="Freeform 350"/>
            <p:cNvSpPr>
              <a:spLocks/>
            </p:cNvSpPr>
            <p:nvPr/>
          </p:nvSpPr>
          <p:spPr bwMode="auto">
            <a:xfrm>
              <a:off x="1075" y="2802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18" name="Freeform 351"/>
            <p:cNvSpPr>
              <a:spLocks/>
            </p:cNvSpPr>
            <p:nvPr/>
          </p:nvSpPr>
          <p:spPr bwMode="auto">
            <a:xfrm>
              <a:off x="1153" y="2779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19" name="Freeform 352"/>
            <p:cNvSpPr>
              <a:spLocks/>
            </p:cNvSpPr>
            <p:nvPr/>
          </p:nvSpPr>
          <p:spPr bwMode="auto">
            <a:xfrm>
              <a:off x="1156" y="2788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20" name="Freeform 353"/>
            <p:cNvSpPr>
              <a:spLocks/>
            </p:cNvSpPr>
            <p:nvPr/>
          </p:nvSpPr>
          <p:spPr bwMode="auto">
            <a:xfrm flipH="1">
              <a:off x="1150" y="3215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78"/>
          <p:cNvGrpSpPr>
            <a:grpSpLocks/>
          </p:cNvGrpSpPr>
          <p:nvPr/>
        </p:nvGrpSpPr>
        <p:grpSpPr bwMode="auto">
          <a:xfrm>
            <a:off x="989013" y="4471988"/>
            <a:ext cx="2238375" cy="1943100"/>
            <a:chOff x="503" y="1425"/>
            <a:chExt cx="2250" cy="1784"/>
          </a:xfrm>
        </p:grpSpPr>
        <p:sp>
          <p:nvSpPr>
            <p:cNvPr id="2184" name="Freeform 379" descr="Циновка"/>
            <p:cNvSpPr>
              <a:spLocks/>
            </p:cNvSpPr>
            <p:nvPr/>
          </p:nvSpPr>
          <p:spPr bwMode="auto">
            <a:xfrm>
              <a:off x="536" y="2160"/>
              <a:ext cx="2192" cy="1049"/>
            </a:xfrm>
            <a:custGeom>
              <a:avLst/>
              <a:gdLst>
                <a:gd name="T0" fmla="*/ 0 w 2192"/>
                <a:gd name="T1" fmla="*/ 0 h 1049"/>
                <a:gd name="T2" fmla="*/ 120 w 2192"/>
                <a:gd name="T3" fmla="*/ 568 h 1049"/>
                <a:gd name="T4" fmla="*/ 376 w 2192"/>
                <a:gd name="T5" fmla="*/ 840 h 1049"/>
                <a:gd name="T6" fmla="*/ 752 w 2192"/>
                <a:gd name="T7" fmla="*/ 1016 h 1049"/>
                <a:gd name="T8" fmla="*/ 1184 w 2192"/>
                <a:gd name="T9" fmla="*/ 1040 h 1049"/>
                <a:gd name="T10" fmla="*/ 1592 w 2192"/>
                <a:gd name="T11" fmla="*/ 960 h 1049"/>
                <a:gd name="T12" fmla="*/ 1920 w 2192"/>
                <a:gd name="T13" fmla="*/ 752 h 1049"/>
                <a:gd name="T14" fmla="*/ 2152 w 2192"/>
                <a:gd name="T15" fmla="*/ 296 h 1049"/>
                <a:gd name="T16" fmla="*/ 2160 w 2192"/>
                <a:gd name="T17" fmla="*/ 0 h 10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2"/>
                <a:gd name="T28" fmla="*/ 0 h 1049"/>
                <a:gd name="T29" fmla="*/ 2192 w 2192"/>
                <a:gd name="T30" fmla="*/ 1049 h 10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2" h="1049">
                  <a:moveTo>
                    <a:pt x="0" y="0"/>
                  </a:moveTo>
                  <a:cubicBezTo>
                    <a:pt x="28" y="214"/>
                    <a:pt x="57" y="428"/>
                    <a:pt x="120" y="568"/>
                  </a:cubicBezTo>
                  <a:cubicBezTo>
                    <a:pt x="183" y="708"/>
                    <a:pt x="271" y="765"/>
                    <a:pt x="376" y="840"/>
                  </a:cubicBezTo>
                  <a:cubicBezTo>
                    <a:pt x="481" y="915"/>
                    <a:pt x="617" y="983"/>
                    <a:pt x="752" y="1016"/>
                  </a:cubicBezTo>
                  <a:cubicBezTo>
                    <a:pt x="887" y="1049"/>
                    <a:pt x="1044" y="1049"/>
                    <a:pt x="1184" y="1040"/>
                  </a:cubicBezTo>
                  <a:cubicBezTo>
                    <a:pt x="1324" y="1031"/>
                    <a:pt x="1469" y="1008"/>
                    <a:pt x="1592" y="960"/>
                  </a:cubicBezTo>
                  <a:cubicBezTo>
                    <a:pt x="1715" y="912"/>
                    <a:pt x="1827" y="863"/>
                    <a:pt x="1920" y="752"/>
                  </a:cubicBezTo>
                  <a:cubicBezTo>
                    <a:pt x="2013" y="641"/>
                    <a:pt x="2112" y="421"/>
                    <a:pt x="2152" y="296"/>
                  </a:cubicBezTo>
                  <a:cubicBezTo>
                    <a:pt x="2192" y="171"/>
                    <a:pt x="2176" y="85"/>
                    <a:pt x="2160" y="0"/>
                  </a:cubicBezTo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85" name="Freeform 380" descr="Папирус"/>
            <p:cNvSpPr>
              <a:spLocks/>
            </p:cNvSpPr>
            <p:nvPr/>
          </p:nvSpPr>
          <p:spPr bwMode="auto">
            <a:xfrm>
              <a:off x="521" y="1929"/>
              <a:ext cx="2232" cy="463"/>
            </a:xfrm>
            <a:custGeom>
              <a:avLst/>
              <a:gdLst>
                <a:gd name="T0" fmla="*/ 15 w 2232"/>
                <a:gd name="T1" fmla="*/ 223 h 463"/>
                <a:gd name="T2" fmla="*/ 431 w 2232"/>
                <a:gd name="T3" fmla="*/ 423 h 463"/>
                <a:gd name="T4" fmla="*/ 1023 w 2232"/>
                <a:gd name="T5" fmla="*/ 447 h 463"/>
                <a:gd name="T6" fmla="*/ 1687 w 2232"/>
                <a:gd name="T7" fmla="*/ 431 h 463"/>
                <a:gd name="T8" fmla="*/ 2215 w 2232"/>
                <a:gd name="T9" fmla="*/ 255 h 463"/>
                <a:gd name="T10" fmla="*/ 1791 w 2232"/>
                <a:gd name="T11" fmla="*/ 39 h 463"/>
                <a:gd name="T12" fmla="*/ 1111 w 2232"/>
                <a:gd name="T13" fmla="*/ 23 h 463"/>
                <a:gd name="T14" fmla="*/ 343 w 2232"/>
                <a:gd name="T15" fmla="*/ 55 h 463"/>
                <a:gd name="T16" fmla="*/ 15 w 2232"/>
                <a:gd name="T17" fmla="*/ 223 h 4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32"/>
                <a:gd name="T28" fmla="*/ 0 h 463"/>
                <a:gd name="T29" fmla="*/ 2232 w 2232"/>
                <a:gd name="T30" fmla="*/ 463 h 4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32" h="463">
                  <a:moveTo>
                    <a:pt x="15" y="223"/>
                  </a:moveTo>
                  <a:cubicBezTo>
                    <a:pt x="30" y="284"/>
                    <a:pt x="263" y="386"/>
                    <a:pt x="431" y="423"/>
                  </a:cubicBezTo>
                  <a:cubicBezTo>
                    <a:pt x="599" y="460"/>
                    <a:pt x="814" y="446"/>
                    <a:pt x="1023" y="447"/>
                  </a:cubicBezTo>
                  <a:cubicBezTo>
                    <a:pt x="1232" y="448"/>
                    <a:pt x="1488" y="463"/>
                    <a:pt x="1687" y="431"/>
                  </a:cubicBezTo>
                  <a:cubicBezTo>
                    <a:pt x="1886" y="399"/>
                    <a:pt x="2198" y="320"/>
                    <a:pt x="2215" y="255"/>
                  </a:cubicBezTo>
                  <a:cubicBezTo>
                    <a:pt x="2232" y="190"/>
                    <a:pt x="1975" y="78"/>
                    <a:pt x="1791" y="39"/>
                  </a:cubicBezTo>
                  <a:cubicBezTo>
                    <a:pt x="1607" y="0"/>
                    <a:pt x="1352" y="20"/>
                    <a:pt x="1111" y="23"/>
                  </a:cubicBezTo>
                  <a:cubicBezTo>
                    <a:pt x="870" y="26"/>
                    <a:pt x="528" y="23"/>
                    <a:pt x="343" y="55"/>
                  </a:cubicBezTo>
                  <a:cubicBezTo>
                    <a:pt x="158" y="87"/>
                    <a:pt x="0" y="162"/>
                    <a:pt x="15" y="223"/>
                  </a:cubicBezTo>
                  <a:close/>
                </a:path>
              </a:pathLst>
            </a:custGeom>
            <a:blipFill dpi="0" rotWithShape="1">
              <a:blip r:embed="rId5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381"/>
            <p:cNvGrpSpPr>
              <a:grpSpLocks/>
            </p:cNvGrpSpPr>
            <p:nvPr/>
          </p:nvGrpSpPr>
          <p:grpSpPr bwMode="auto">
            <a:xfrm>
              <a:off x="503" y="1425"/>
              <a:ext cx="2228" cy="829"/>
              <a:chOff x="503" y="1425"/>
              <a:chExt cx="2228" cy="829"/>
            </a:xfrm>
          </p:grpSpPr>
          <p:sp>
            <p:nvSpPr>
              <p:cNvPr id="2187" name="Freeform 382"/>
              <p:cNvSpPr>
                <a:spLocks/>
              </p:cNvSpPr>
              <p:nvPr/>
            </p:nvSpPr>
            <p:spPr bwMode="auto">
              <a:xfrm rot="5135648">
                <a:off x="2397" y="1960"/>
                <a:ext cx="309" cy="81"/>
              </a:xfrm>
              <a:custGeom>
                <a:avLst/>
                <a:gdLst>
                  <a:gd name="T0" fmla="*/ 0 w 408"/>
                  <a:gd name="T1" fmla="*/ 32 h 102"/>
                  <a:gd name="T2" fmla="*/ 11 w 408"/>
                  <a:gd name="T3" fmla="*/ 9 h 102"/>
                  <a:gd name="T4" fmla="*/ 30 w 408"/>
                  <a:gd name="T5" fmla="*/ 2 h 102"/>
                  <a:gd name="T6" fmla="*/ 48 w 408"/>
                  <a:gd name="T7" fmla="*/ 5 h 102"/>
                  <a:gd name="T8" fmla="*/ 70 w 408"/>
                  <a:gd name="T9" fmla="*/ 29 h 102"/>
                  <a:gd name="T10" fmla="*/ 90 w 408"/>
                  <a:gd name="T11" fmla="*/ 25 h 102"/>
                  <a:gd name="T12" fmla="*/ 101 w 408"/>
                  <a:gd name="T13" fmla="*/ 3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383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348" cy="829"/>
              </a:xfrm>
            </p:grpSpPr>
            <p:sp>
              <p:nvSpPr>
                <p:cNvPr id="2189" name="Freeform 384"/>
                <p:cNvSpPr>
                  <a:spLocks/>
                </p:cNvSpPr>
                <p:nvPr/>
              </p:nvSpPr>
              <p:spPr bwMode="auto">
                <a:xfrm rot="-1024559">
                  <a:off x="513" y="2038"/>
                  <a:ext cx="323" cy="77"/>
                </a:xfrm>
                <a:custGeom>
                  <a:avLst/>
                  <a:gdLst>
                    <a:gd name="T0" fmla="*/ 0 w 408"/>
                    <a:gd name="T1" fmla="*/ 24 h 102"/>
                    <a:gd name="T2" fmla="*/ 13 w 408"/>
                    <a:gd name="T3" fmla="*/ 6 h 102"/>
                    <a:gd name="T4" fmla="*/ 37 w 408"/>
                    <a:gd name="T5" fmla="*/ 2 h 102"/>
                    <a:gd name="T6" fmla="*/ 59 w 408"/>
                    <a:gd name="T7" fmla="*/ 4 h 102"/>
                    <a:gd name="T8" fmla="*/ 87 w 408"/>
                    <a:gd name="T9" fmla="*/ 22 h 102"/>
                    <a:gd name="T10" fmla="*/ 112 w 408"/>
                    <a:gd name="T11" fmla="*/ 20 h 102"/>
                    <a:gd name="T12" fmla="*/ 127 w 408"/>
                    <a:gd name="T13" fmla="*/ 3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90" name="Freeform 385"/>
                <p:cNvSpPr>
                  <a:spLocks/>
                </p:cNvSpPr>
                <p:nvPr/>
              </p:nvSpPr>
              <p:spPr bwMode="auto">
                <a:xfrm rot="-1024559">
                  <a:off x="597" y="1933"/>
                  <a:ext cx="317" cy="95"/>
                </a:xfrm>
                <a:custGeom>
                  <a:avLst/>
                  <a:gdLst>
                    <a:gd name="T0" fmla="*/ 0 w 400"/>
                    <a:gd name="T1" fmla="*/ 23 h 126"/>
                    <a:gd name="T2" fmla="*/ 15 w 400"/>
                    <a:gd name="T3" fmla="*/ 6 h 126"/>
                    <a:gd name="T4" fmla="*/ 42 w 400"/>
                    <a:gd name="T5" fmla="*/ 0 h 126"/>
                    <a:gd name="T6" fmla="*/ 63 w 400"/>
                    <a:gd name="T7" fmla="*/ 6 h 126"/>
                    <a:gd name="T8" fmla="*/ 88 w 400"/>
                    <a:gd name="T9" fmla="*/ 27 h 126"/>
                    <a:gd name="T10" fmla="*/ 113 w 400"/>
                    <a:gd name="T11" fmla="*/ 26 h 126"/>
                    <a:gd name="T12" fmla="*/ 125 w 400"/>
                    <a:gd name="T13" fmla="*/ 9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91" name="Freeform 386"/>
                <p:cNvSpPr>
                  <a:spLocks/>
                </p:cNvSpPr>
                <p:nvPr/>
              </p:nvSpPr>
              <p:spPr bwMode="auto">
                <a:xfrm rot="-590344">
                  <a:off x="672" y="1846"/>
                  <a:ext cx="317" cy="95"/>
                </a:xfrm>
                <a:custGeom>
                  <a:avLst/>
                  <a:gdLst>
                    <a:gd name="T0" fmla="*/ 0 w 400"/>
                    <a:gd name="T1" fmla="*/ 23 h 126"/>
                    <a:gd name="T2" fmla="*/ 15 w 400"/>
                    <a:gd name="T3" fmla="*/ 6 h 126"/>
                    <a:gd name="T4" fmla="*/ 42 w 400"/>
                    <a:gd name="T5" fmla="*/ 0 h 126"/>
                    <a:gd name="T6" fmla="*/ 63 w 400"/>
                    <a:gd name="T7" fmla="*/ 6 h 126"/>
                    <a:gd name="T8" fmla="*/ 88 w 400"/>
                    <a:gd name="T9" fmla="*/ 27 h 126"/>
                    <a:gd name="T10" fmla="*/ 113 w 400"/>
                    <a:gd name="T11" fmla="*/ 26 h 126"/>
                    <a:gd name="T12" fmla="*/ 125 w 400"/>
                    <a:gd name="T13" fmla="*/ 9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" name="Group 387"/>
                <p:cNvGrpSpPr>
                  <a:grpSpLocks/>
                </p:cNvGrpSpPr>
                <p:nvPr/>
              </p:nvGrpSpPr>
              <p:grpSpPr bwMode="auto">
                <a:xfrm rot="319568">
                  <a:off x="787" y="1646"/>
                  <a:ext cx="523" cy="215"/>
                  <a:chOff x="500" y="1699"/>
                  <a:chExt cx="660" cy="284"/>
                </a:xfrm>
              </p:grpSpPr>
              <p:sp>
                <p:nvSpPr>
                  <p:cNvPr id="2212" name="Freeform 388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13" name="Freeform 389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14" name="Freeform 390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" name="Group 391"/>
                <p:cNvGrpSpPr>
                  <a:grpSpLocks/>
                </p:cNvGrpSpPr>
                <p:nvPr/>
              </p:nvGrpSpPr>
              <p:grpSpPr bwMode="auto">
                <a:xfrm rot="1402697">
                  <a:off x="1144" y="1524"/>
                  <a:ext cx="523" cy="215"/>
                  <a:chOff x="500" y="1699"/>
                  <a:chExt cx="660" cy="284"/>
                </a:xfrm>
              </p:grpSpPr>
              <p:sp>
                <p:nvSpPr>
                  <p:cNvPr id="2209" name="Freeform 392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10" name="Freeform 393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11" name="Freeform 394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" name="Group 395"/>
                <p:cNvGrpSpPr>
                  <a:grpSpLocks/>
                </p:cNvGrpSpPr>
                <p:nvPr/>
              </p:nvGrpSpPr>
              <p:grpSpPr bwMode="auto">
                <a:xfrm rot="2233139">
                  <a:off x="1529" y="1489"/>
                  <a:ext cx="500" cy="225"/>
                  <a:chOff x="500" y="1699"/>
                  <a:chExt cx="660" cy="284"/>
                </a:xfrm>
              </p:grpSpPr>
              <p:sp>
                <p:nvSpPr>
                  <p:cNvPr id="2206" name="Freeform 396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07" name="Freeform 397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08" name="Freeform 398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" name="Group 399"/>
                <p:cNvGrpSpPr>
                  <a:grpSpLocks/>
                </p:cNvGrpSpPr>
                <p:nvPr/>
              </p:nvGrpSpPr>
              <p:grpSpPr bwMode="auto">
                <a:xfrm rot="3226440">
                  <a:off x="1882" y="1562"/>
                  <a:ext cx="500" cy="225"/>
                  <a:chOff x="500" y="1699"/>
                  <a:chExt cx="660" cy="284"/>
                </a:xfrm>
              </p:grpSpPr>
              <p:sp>
                <p:nvSpPr>
                  <p:cNvPr id="2203" name="Freeform 400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04" name="Freeform 401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05" name="Freeform 402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" name="Group 403"/>
                <p:cNvGrpSpPr>
                  <a:grpSpLocks/>
                </p:cNvGrpSpPr>
                <p:nvPr/>
              </p:nvGrpSpPr>
              <p:grpSpPr bwMode="auto">
                <a:xfrm rot="4068615">
                  <a:off x="2210" y="1726"/>
                  <a:ext cx="500" cy="225"/>
                  <a:chOff x="500" y="1699"/>
                  <a:chExt cx="660" cy="284"/>
                </a:xfrm>
              </p:grpSpPr>
              <p:sp>
                <p:nvSpPr>
                  <p:cNvPr id="2200" name="Freeform 404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01" name="Freeform 405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02" name="Freeform 406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97" name="Freeform 407"/>
                <p:cNvSpPr>
                  <a:spLocks/>
                </p:cNvSpPr>
                <p:nvPr/>
              </p:nvSpPr>
              <p:spPr bwMode="auto">
                <a:xfrm rot="5135648">
                  <a:off x="2576" y="2029"/>
                  <a:ext cx="303" cy="100"/>
                </a:xfrm>
                <a:custGeom>
                  <a:avLst/>
                  <a:gdLst>
                    <a:gd name="T0" fmla="*/ 0 w 400"/>
                    <a:gd name="T1" fmla="*/ 30 h 126"/>
                    <a:gd name="T2" fmla="*/ 11 w 400"/>
                    <a:gd name="T3" fmla="*/ 8 h 126"/>
                    <a:gd name="T4" fmla="*/ 33 w 400"/>
                    <a:gd name="T5" fmla="*/ 0 h 126"/>
                    <a:gd name="T6" fmla="*/ 51 w 400"/>
                    <a:gd name="T7" fmla="*/ 7 h 126"/>
                    <a:gd name="T8" fmla="*/ 70 w 400"/>
                    <a:gd name="T9" fmla="*/ 35 h 126"/>
                    <a:gd name="T10" fmla="*/ 91 w 400"/>
                    <a:gd name="T11" fmla="*/ 33 h 126"/>
                    <a:gd name="T12" fmla="*/ 100 w 400"/>
                    <a:gd name="T13" fmla="*/ 11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98" name="Freeform 408"/>
                <p:cNvSpPr>
                  <a:spLocks/>
                </p:cNvSpPr>
                <p:nvPr/>
              </p:nvSpPr>
              <p:spPr bwMode="auto">
                <a:xfrm>
                  <a:off x="2706" y="2014"/>
                  <a:ext cx="145" cy="221"/>
                </a:xfrm>
                <a:custGeom>
                  <a:avLst/>
                  <a:gdLst>
                    <a:gd name="T0" fmla="*/ 72 w 145"/>
                    <a:gd name="T1" fmla="*/ 0 h 221"/>
                    <a:gd name="T2" fmla="*/ 127 w 145"/>
                    <a:gd name="T3" fmla="*/ 39 h 221"/>
                    <a:gd name="T4" fmla="*/ 144 w 145"/>
                    <a:gd name="T5" fmla="*/ 106 h 221"/>
                    <a:gd name="T6" fmla="*/ 123 w 145"/>
                    <a:gd name="T7" fmla="*/ 158 h 221"/>
                    <a:gd name="T8" fmla="*/ 50 w 145"/>
                    <a:gd name="T9" fmla="*/ 212 h 221"/>
                    <a:gd name="T10" fmla="*/ 6 w 145"/>
                    <a:gd name="T11" fmla="*/ 214 h 221"/>
                    <a:gd name="T12" fmla="*/ 14 w 145"/>
                    <a:gd name="T13" fmla="*/ 218 h 2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5"/>
                    <a:gd name="T22" fmla="*/ 0 h 221"/>
                    <a:gd name="T23" fmla="*/ 145 w 145"/>
                    <a:gd name="T24" fmla="*/ 221 h 2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5" h="221">
                      <a:moveTo>
                        <a:pt x="72" y="0"/>
                      </a:moveTo>
                      <a:cubicBezTo>
                        <a:pt x="82" y="7"/>
                        <a:pt x="115" y="23"/>
                        <a:pt x="127" y="39"/>
                      </a:cubicBezTo>
                      <a:cubicBezTo>
                        <a:pt x="139" y="57"/>
                        <a:pt x="145" y="86"/>
                        <a:pt x="144" y="106"/>
                      </a:cubicBezTo>
                      <a:cubicBezTo>
                        <a:pt x="143" y="125"/>
                        <a:pt x="139" y="141"/>
                        <a:pt x="123" y="158"/>
                      </a:cubicBezTo>
                      <a:cubicBezTo>
                        <a:pt x="107" y="176"/>
                        <a:pt x="69" y="203"/>
                        <a:pt x="50" y="212"/>
                      </a:cubicBezTo>
                      <a:cubicBezTo>
                        <a:pt x="31" y="221"/>
                        <a:pt x="12" y="213"/>
                        <a:pt x="6" y="214"/>
                      </a:cubicBezTo>
                      <a:cubicBezTo>
                        <a:pt x="0" y="215"/>
                        <a:pt x="12" y="217"/>
                        <a:pt x="1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99" name="Freeform 409"/>
                <p:cNvSpPr>
                  <a:spLocks/>
                </p:cNvSpPr>
                <p:nvPr/>
              </p:nvSpPr>
              <p:spPr bwMode="auto">
                <a:xfrm>
                  <a:off x="503" y="2112"/>
                  <a:ext cx="228" cy="142"/>
                </a:xfrm>
                <a:custGeom>
                  <a:avLst/>
                  <a:gdLst>
                    <a:gd name="T0" fmla="*/ 145 w 228"/>
                    <a:gd name="T1" fmla="*/ 96 h 142"/>
                    <a:gd name="T2" fmla="*/ 25 w 228"/>
                    <a:gd name="T3" fmla="*/ 136 h 142"/>
                    <a:gd name="T4" fmla="*/ 7 w 228"/>
                    <a:gd name="T5" fmla="*/ 61 h 142"/>
                    <a:gd name="T6" fmla="*/ 66 w 228"/>
                    <a:gd name="T7" fmla="*/ 53 h 142"/>
                    <a:gd name="T8" fmla="*/ 150 w 228"/>
                    <a:gd name="T9" fmla="*/ 88 h 142"/>
                    <a:gd name="T10" fmla="*/ 207 w 228"/>
                    <a:gd name="T11" fmla="*/ 60 h 142"/>
                    <a:gd name="T12" fmla="*/ 228 w 228"/>
                    <a:gd name="T13" fmla="*/ 0 h 1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28"/>
                    <a:gd name="T22" fmla="*/ 0 h 142"/>
                    <a:gd name="T23" fmla="*/ 228 w 228"/>
                    <a:gd name="T24" fmla="*/ 142 h 14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28" h="142">
                      <a:moveTo>
                        <a:pt x="145" y="96"/>
                      </a:moveTo>
                      <a:cubicBezTo>
                        <a:pt x="126" y="103"/>
                        <a:pt x="48" y="142"/>
                        <a:pt x="25" y="136"/>
                      </a:cubicBezTo>
                      <a:cubicBezTo>
                        <a:pt x="2" y="130"/>
                        <a:pt x="0" y="75"/>
                        <a:pt x="7" y="61"/>
                      </a:cubicBezTo>
                      <a:cubicBezTo>
                        <a:pt x="14" y="47"/>
                        <a:pt x="42" y="48"/>
                        <a:pt x="66" y="53"/>
                      </a:cubicBezTo>
                      <a:cubicBezTo>
                        <a:pt x="89" y="58"/>
                        <a:pt x="126" y="85"/>
                        <a:pt x="150" y="88"/>
                      </a:cubicBezTo>
                      <a:cubicBezTo>
                        <a:pt x="173" y="89"/>
                        <a:pt x="194" y="74"/>
                        <a:pt x="207" y="60"/>
                      </a:cubicBezTo>
                      <a:cubicBezTo>
                        <a:pt x="221" y="46"/>
                        <a:pt x="224" y="12"/>
                        <a:pt x="228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059" name="plant"/>
          <p:cNvSpPr>
            <a:spLocks noEditPoints="1" noChangeArrowheads="1"/>
          </p:cNvSpPr>
          <p:nvPr/>
        </p:nvSpPr>
        <p:spPr bwMode="auto">
          <a:xfrm rot="-281140">
            <a:off x="3287713" y="6532563"/>
            <a:ext cx="525462" cy="1952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0" name="Freeform 451"/>
          <p:cNvSpPr>
            <a:spLocks/>
          </p:cNvSpPr>
          <p:nvPr/>
        </p:nvSpPr>
        <p:spPr bwMode="auto">
          <a:xfrm rot="17153031" flipH="1">
            <a:off x="1257300" y="5956300"/>
            <a:ext cx="806450" cy="660400"/>
          </a:xfrm>
          <a:custGeom>
            <a:avLst/>
            <a:gdLst>
              <a:gd name="T0" fmla="*/ 2147483647 w 508"/>
              <a:gd name="T1" fmla="*/ 2147483647 h 416"/>
              <a:gd name="T2" fmla="*/ 2147483647 w 508"/>
              <a:gd name="T3" fmla="*/ 2147483647 h 416"/>
              <a:gd name="T4" fmla="*/ 2147483647 w 508"/>
              <a:gd name="T5" fmla="*/ 2147483647 h 416"/>
              <a:gd name="T6" fmla="*/ 2147483647 w 508"/>
              <a:gd name="T7" fmla="*/ 2147483647 h 416"/>
              <a:gd name="T8" fmla="*/ 2147483647 w 508"/>
              <a:gd name="T9" fmla="*/ 2147483647 h 416"/>
              <a:gd name="T10" fmla="*/ 2147483647 w 508"/>
              <a:gd name="T11" fmla="*/ 2147483647 h 416"/>
              <a:gd name="T12" fmla="*/ 2147483647 w 508"/>
              <a:gd name="T13" fmla="*/ 2147483647 h 416"/>
              <a:gd name="T14" fmla="*/ 2147483647 w 508"/>
              <a:gd name="T15" fmla="*/ 2147483647 h 416"/>
              <a:gd name="T16" fmla="*/ 2147483647 w 508"/>
              <a:gd name="T17" fmla="*/ 2147483647 h 416"/>
              <a:gd name="T18" fmla="*/ 2147483647 w 508"/>
              <a:gd name="T19" fmla="*/ 2147483647 h 416"/>
              <a:gd name="T20" fmla="*/ 2147483647 w 508"/>
              <a:gd name="T21" fmla="*/ 2147483647 h 4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08"/>
              <a:gd name="T34" fmla="*/ 0 h 416"/>
              <a:gd name="T35" fmla="*/ 508 w 508"/>
              <a:gd name="T36" fmla="*/ 416 h 4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08" h="416">
                <a:moveTo>
                  <a:pt x="17" y="112"/>
                </a:moveTo>
                <a:cubicBezTo>
                  <a:pt x="5" y="153"/>
                  <a:pt x="0" y="217"/>
                  <a:pt x="35" y="265"/>
                </a:cubicBezTo>
                <a:cubicBezTo>
                  <a:pt x="70" y="313"/>
                  <a:pt x="184" y="384"/>
                  <a:pt x="227" y="400"/>
                </a:cubicBezTo>
                <a:cubicBezTo>
                  <a:pt x="270" y="416"/>
                  <a:pt x="264" y="368"/>
                  <a:pt x="293" y="361"/>
                </a:cubicBezTo>
                <a:cubicBezTo>
                  <a:pt x="322" y="354"/>
                  <a:pt x="368" y="395"/>
                  <a:pt x="404" y="358"/>
                </a:cubicBezTo>
                <a:cubicBezTo>
                  <a:pt x="440" y="321"/>
                  <a:pt x="508" y="196"/>
                  <a:pt x="508" y="140"/>
                </a:cubicBezTo>
                <a:cubicBezTo>
                  <a:pt x="508" y="84"/>
                  <a:pt x="445" y="44"/>
                  <a:pt x="407" y="22"/>
                </a:cubicBezTo>
                <a:cubicBezTo>
                  <a:pt x="369" y="0"/>
                  <a:pt x="314" y="7"/>
                  <a:pt x="281" y="10"/>
                </a:cubicBezTo>
                <a:cubicBezTo>
                  <a:pt x="248" y="13"/>
                  <a:pt x="234" y="42"/>
                  <a:pt x="206" y="43"/>
                </a:cubicBezTo>
                <a:cubicBezTo>
                  <a:pt x="178" y="44"/>
                  <a:pt x="142" y="7"/>
                  <a:pt x="110" y="19"/>
                </a:cubicBezTo>
                <a:cubicBezTo>
                  <a:pt x="78" y="31"/>
                  <a:pt x="31" y="70"/>
                  <a:pt x="17" y="112"/>
                </a:cubicBezTo>
                <a:close/>
              </a:path>
            </a:pathLst>
          </a:custGeom>
          <a:gradFill rotWithShape="1">
            <a:gsLst>
              <a:gs pos="0">
                <a:srgbClr val="CC000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1" name="Freeform 452"/>
          <p:cNvSpPr>
            <a:spLocks/>
          </p:cNvSpPr>
          <p:nvPr/>
        </p:nvSpPr>
        <p:spPr bwMode="auto">
          <a:xfrm rot="-4446969">
            <a:off x="1349376" y="6196012"/>
            <a:ext cx="469900" cy="409575"/>
          </a:xfrm>
          <a:custGeom>
            <a:avLst/>
            <a:gdLst>
              <a:gd name="T0" fmla="*/ 2147483647 w 288"/>
              <a:gd name="T1" fmla="*/ 2147483647 h 218"/>
              <a:gd name="T2" fmla="*/ 2147483647 w 288"/>
              <a:gd name="T3" fmla="*/ 2147483647 h 218"/>
              <a:gd name="T4" fmla="*/ 2147483647 w 288"/>
              <a:gd name="T5" fmla="*/ 2147483647 h 218"/>
              <a:gd name="T6" fmla="*/ 2147483647 w 288"/>
              <a:gd name="T7" fmla="*/ 2147483647 h 218"/>
              <a:gd name="T8" fmla="*/ 2147483647 w 288"/>
              <a:gd name="T9" fmla="*/ 2147483647 h 218"/>
              <a:gd name="T10" fmla="*/ 2147483647 w 288"/>
              <a:gd name="T11" fmla="*/ 2147483647 h 218"/>
              <a:gd name="T12" fmla="*/ 2147483647 w 288"/>
              <a:gd name="T13" fmla="*/ 2147483647 h 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8"/>
              <a:gd name="T22" fmla="*/ 0 h 218"/>
              <a:gd name="T23" fmla="*/ 288 w 288"/>
              <a:gd name="T24" fmla="*/ 218 h 21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8" h="218">
                <a:moveTo>
                  <a:pt x="188" y="41"/>
                </a:moveTo>
                <a:cubicBezTo>
                  <a:pt x="148" y="20"/>
                  <a:pt x="75" y="0"/>
                  <a:pt x="44" y="9"/>
                </a:cubicBezTo>
                <a:cubicBezTo>
                  <a:pt x="13" y="18"/>
                  <a:pt x="0" y="66"/>
                  <a:pt x="4" y="97"/>
                </a:cubicBezTo>
                <a:cubicBezTo>
                  <a:pt x="8" y="128"/>
                  <a:pt x="27" y="174"/>
                  <a:pt x="68" y="193"/>
                </a:cubicBezTo>
                <a:cubicBezTo>
                  <a:pt x="109" y="212"/>
                  <a:pt x="216" y="218"/>
                  <a:pt x="252" y="209"/>
                </a:cubicBezTo>
                <a:cubicBezTo>
                  <a:pt x="288" y="200"/>
                  <a:pt x="288" y="162"/>
                  <a:pt x="284" y="137"/>
                </a:cubicBezTo>
                <a:cubicBezTo>
                  <a:pt x="280" y="112"/>
                  <a:pt x="228" y="62"/>
                  <a:pt x="188" y="41"/>
                </a:cubicBez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2" name="Freeform 453"/>
          <p:cNvSpPr>
            <a:spLocks/>
          </p:cNvSpPr>
          <p:nvPr/>
        </p:nvSpPr>
        <p:spPr bwMode="auto">
          <a:xfrm rot="-4446969">
            <a:off x="1231900" y="6259513"/>
            <a:ext cx="123825" cy="161925"/>
          </a:xfrm>
          <a:custGeom>
            <a:avLst/>
            <a:gdLst>
              <a:gd name="T0" fmla="*/ 2147483647 w 78"/>
              <a:gd name="T1" fmla="*/ 2147483647 h 102"/>
              <a:gd name="T2" fmla="*/ 2147483647 w 78"/>
              <a:gd name="T3" fmla="*/ 2147483647 h 102"/>
              <a:gd name="T4" fmla="*/ 0 w 78"/>
              <a:gd name="T5" fmla="*/ 0 h 102"/>
              <a:gd name="T6" fmla="*/ 2147483647 w 78"/>
              <a:gd name="T7" fmla="*/ 2147483647 h 102"/>
              <a:gd name="T8" fmla="*/ 2147483647 w 78"/>
              <a:gd name="T9" fmla="*/ 2147483647 h 1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"/>
              <a:gd name="T16" fmla="*/ 0 h 102"/>
              <a:gd name="T17" fmla="*/ 78 w 78"/>
              <a:gd name="T18" fmla="*/ 102 h 1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" h="102">
                <a:moveTo>
                  <a:pt x="78" y="102"/>
                </a:moveTo>
                <a:lnTo>
                  <a:pt x="3" y="63"/>
                </a:lnTo>
                <a:lnTo>
                  <a:pt x="0" y="0"/>
                </a:lnTo>
                <a:lnTo>
                  <a:pt x="60" y="45"/>
                </a:lnTo>
                <a:lnTo>
                  <a:pt x="78" y="102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3" name="Freeform 454"/>
          <p:cNvSpPr>
            <a:spLocks/>
          </p:cNvSpPr>
          <p:nvPr/>
        </p:nvSpPr>
        <p:spPr bwMode="auto">
          <a:xfrm rot="-4446969">
            <a:off x="1235075" y="6199188"/>
            <a:ext cx="58738" cy="201612"/>
          </a:xfrm>
          <a:custGeom>
            <a:avLst/>
            <a:gdLst>
              <a:gd name="T0" fmla="*/ 2147483647 w 37"/>
              <a:gd name="T1" fmla="*/ 2147483647 h 127"/>
              <a:gd name="T2" fmla="*/ 0 w 37"/>
              <a:gd name="T3" fmla="*/ 2147483647 h 127"/>
              <a:gd name="T4" fmla="*/ 2147483647 w 37"/>
              <a:gd name="T5" fmla="*/ 0 h 127"/>
              <a:gd name="T6" fmla="*/ 2147483647 w 37"/>
              <a:gd name="T7" fmla="*/ 2147483647 h 127"/>
              <a:gd name="T8" fmla="*/ 2147483647 w 37"/>
              <a:gd name="T9" fmla="*/ 2147483647 h 1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27"/>
              <a:gd name="T17" fmla="*/ 37 w 37"/>
              <a:gd name="T18" fmla="*/ 127 h 1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27">
                <a:moveTo>
                  <a:pt x="37" y="127"/>
                </a:moveTo>
                <a:lnTo>
                  <a:pt x="0" y="46"/>
                </a:lnTo>
                <a:lnTo>
                  <a:pt x="16" y="0"/>
                </a:lnTo>
                <a:lnTo>
                  <a:pt x="19" y="32"/>
                </a:lnTo>
                <a:lnTo>
                  <a:pt x="37" y="127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4" name="Freeform 455"/>
          <p:cNvSpPr>
            <a:spLocks/>
          </p:cNvSpPr>
          <p:nvPr/>
        </p:nvSpPr>
        <p:spPr bwMode="auto">
          <a:xfrm rot="-4446969">
            <a:off x="1268412" y="6146801"/>
            <a:ext cx="61913" cy="195262"/>
          </a:xfrm>
          <a:custGeom>
            <a:avLst/>
            <a:gdLst>
              <a:gd name="T0" fmla="*/ 0 w 39"/>
              <a:gd name="T1" fmla="*/ 2147483647 h 123"/>
              <a:gd name="T2" fmla="*/ 2147483647 w 39"/>
              <a:gd name="T3" fmla="*/ 2147483647 h 123"/>
              <a:gd name="T4" fmla="*/ 2147483647 w 39"/>
              <a:gd name="T5" fmla="*/ 0 h 123"/>
              <a:gd name="T6" fmla="*/ 2147483647 w 39"/>
              <a:gd name="T7" fmla="*/ 2147483647 h 123"/>
              <a:gd name="T8" fmla="*/ 0 w 39"/>
              <a:gd name="T9" fmla="*/ 2147483647 h 1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"/>
              <a:gd name="T16" fmla="*/ 0 h 123"/>
              <a:gd name="T17" fmla="*/ 39 w 39"/>
              <a:gd name="T18" fmla="*/ 123 h 1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" h="123">
                <a:moveTo>
                  <a:pt x="0" y="123"/>
                </a:moveTo>
                <a:lnTo>
                  <a:pt x="12" y="28"/>
                </a:lnTo>
                <a:lnTo>
                  <a:pt x="35" y="0"/>
                </a:lnTo>
                <a:lnTo>
                  <a:pt x="39" y="50"/>
                </a:lnTo>
                <a:lnTo>
                  <a:pt x="0" y="123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5" name="Freeform 456"/>
          <p:cNvSpPr>
            <a:spLocks/>
          </p:cNvSpPr>
          <p:nvPr/>
        </p:nvSpPr>
        <p:spPr bwMode="auto">
          <a:xfrm rot="-4446969">
            <a:off x="1252538" y="6116638"/>
            <a:ext cx="133350" cy="184150"/>
          </a:xfrm>
          <a:custGeom>
            <a:avLst/>
            <a:gdLst>
              <a:gd name="T0" fmla="*/ 0 w 84"/>
              <a:gd name="T1" fmla="*/ 2147483647 h 116"/>
              <a:gd name="T2" fmla="*/ 2147483647 w 84"/>
              <a:gd name="T3" fmla="*/ 2147483647 h 116"/>
              <a:gd name="T4" fmla="*/ 2147483647 w 84"/>
              <a:gd name="T5" fmla="*/ 0 h 116"/>
              <a:gd name="T6" fmla="*/ 2147483647 w 84"/>
              <a:gd name="T7" fmla="*/ 2147483647 h 116"/>
              <a:gd name="T8" fmla="*/ 0 w 84"/>
              <a:gd name="T9" fmla="*/ 2147483647 h 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116"/>
              <a:gd name="T17" fmla="*/ 84 w 84"/>
              <a:gd name="T18" fmla="*/ 116 h 1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116">
                <a:moveTo>
                  <a:pt x="0" y="116"/>
                </a:moveTo>
                <a:lnTo>
                  <a:pt x="40" y="27"/>
                </a:lnTo>
                <a:lnTo>
                  <a:pt x="78" y="0"/>
                </a:lnTo>
                <a:lnTo>
                  <a:pt x="84" y="49"/>
                </a:lnTo>
                <a:lnTo>
                  <a:pt x="0" y="116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6" name="Freeform 457"/>
          <p:cNvSpPr>
            <a:spLocks/>
          </p:cNvSpPr>
          <p:nvPr/>
        </p:nvSpPr>
        <p:spPr bwMode="auto">
          <a:xfrm rot="-4446969">
            <a:off x="1852613" y="6418262"/>
            <a:ext cx="57150" cy="28575"/>
          </a:xfrm>
          <a:custGeom>
            <a:avLst/>
            <a:gdLst>
              <a:gd name="T0" fmla="*/ 0 w 36"/>
              <a:gd name="T1" fmla="*/ 2147483647 h 18"/>
              <a:gd name="T2" fmla="*/ 2147483647 w 36"/>
              <a:gd name="T3" fmla="*/ 2147483647 h 18"/>
              <a:gd name="T4" fmla="*/ 2147483647 w 36"/>
              <a:gd name="T5" fmla="*/ 0 h 18"/>
              <a:gd name="T6" fmla="*/ 0 w 36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  <a:gd name="T12" fmla="*/ 0 w 36"/>
              <a:gd name="T13" fmla="*/ 0 h 18"/>
              <a:gd name="T14" fmla="*/ 36 w 36"/>
              <a:gd name="T15" fmla="*/ 18 h 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" h="18">
                <a:moveTo>
                  <a:pt x="0" y="9"/>
                </a:moveTo>
                <a:lnTo>
                  <a:pt x="21" y="18"/>
                </a:lnTo>
                <a:lnTo>
                  <a:pt x="36" y="0"/>
                </a:lnTo>
                <a:lnTo>
                  <a:pt x="0" y="9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7" name="Freeform 461"/>
          <p:cNvSpPr>
            <a:spLocks/>
          </p:cNvSpPr>
          <p:nvPr/>
        </p:nvSpPr>
        <p:spPr bwMode="auto">
          <a:xfrm flipH="1">
            <a:off x="3902075" y="5494338"/>
            <a:ext cx="58738" cy="201612"/>
          </a:xfrm>
          <a:custGeom>
            <a:avLst/>
            <a:gdLst>
              <a:gd name="T0" fmla="*/ 2147483647 w 37"/>
              <a:gd name="T1" fmla="*/ 2147483647 h 127"/>
              <a:gd name="T2" fmla="*/ 0 w 37"/>
              <a:gd name="T3" fmla="*/ 2147483647 h 127"/>
              <a:gd name="T4" fmla="*/ 2147483647 w 37"/>
              <a:gd name="T5" fmla="*/ 0 h 127"/>
              <a:gd name="T6" fmla="*/ 2147483647 w 37"/>
              <a:gd name="T7" fmla="*/ 2147483647 h 127"/>
              <a:gd name="T8" fmla="*/ 2147483647 w 37"/>
              <a:gd name="T9" fmla="*/ 2147483647 h 1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27"/>
              <a:gd name="T17" fmla="*/ 37 w 37"/>
              <a:gd name="T18" fmla="*/ 127 h 1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27">
                <a:moveTo>
                  <a:pt x="37" y="127"/>
                </a:moveTo>
                <a:lnTo>
                  <a:pt x="0" y="46"/>
                </a:lnTo>
                <a:lnTo>
                  <a:pt x="16" y="0"/>
                </a:lnTo>
                <a:lnTo>
                  <a:pt x="19" y="32"/>
                </a:lnTo>
                <a:lnTo>
                  <a:pt x="37" y="127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2" name="Group 598"/>
          <p:cNvGrpSpPr>
            <a:grpSpLocks/>
          </p:cNvGrpSpPr>
          <p:nvPr/>
        </p:nvGrpSpPr>
        <p:grpSpPr bwMode="auto">
          <a:xfrm>
            <a:off x="1962150" y="4894263"/>
            <a:ext cx="806450" cy="785812"/>
            <a:chOff x="1212" y="3083"/>
            <a:chExt cx="508" cy="495"/>
          </a:xfrm>
        </p:grpSpPr>
        <p:sp>
          <p:nvSpPr>
            <p:cNvPr id="2178" name="Freeform 458"/>
            <p:cNvSpPr>
              <a:spLocks/>
            </p:cNvSpPr>
            <p:nvPr/>
          </p:nvSpPr>
          <p:spPr bwMode="auto">
            <a:xfrm flipH="1">
              <a:off x="1212" y="316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79" name="Freeform 459"/>
            <p:cNvSpPr>
              <a:spLocks/>
            </p:cNvSpPr>
            <p:nvPr/>
          </p:nvSpPr>
          <p:spPr bwMode="auto">
            <a:xfrm>
              <a:off x="1236" y="3215"/>
              <a:ext cx="296" cy="258"/>
            </a:xfrm>
            <a:custGeom>
              <a:avLst/>
              <a:gdLst>
                <a:gd name="T0" fmla="*/ 215 w 288"/>
                <a:gd name="T1" fmla="*/ 97 h 218"/>
                <a:gd name="T2" fmla="*/ 49 w 288"/>
                <a:gd name="T3" fmla="*/ 21 h 218"/>
                <a:gd name="T4" fmla="*/ 4 w 288"/>
                <a:gd name="T5" fmla="*/ 226 h 218"/>
                <a:gd name="T6" fmla="*/ 78 w 288"/>
                <a:gd name="T7" fmla="*/ 449 h 218"/>
                <a:gd name="T8" fmla="*/ 289 w 288"/>
                <a:gd name="T9" fmla="*/ 484 h 218"/>
                <a:gd name="T10" fmla="*/ 326 w 288"/>
                <a:gd name="T11" fmla="*/ 318 h 218"/>
                <a:gd name="T12" fmla="*/ 215 w 288"/>
                <a:gd name="T13" fmla="*/ 97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80" name="Freeform 460"/>
            <p:cNvSpPr>
              <a:spLocks/>
            </p:cNvSpPr>
            <p:nvPr/>
          </p:nvSpPr>
          <p:spPr bwMode="auto">
            <a:xfrm>
              <a:off x="1331" y="3106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81" name="Freeform 462"/>
            <p:cNvSpPr>
              <a:spLocks/>
            </p:cNvSpPr>
            <p:nvPr/>
          </p:nvSpPr>
          <p:spPr bwMode="auto">
            <a:xfrm>
              <a:off x="1409" y="3083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82" name="Freeform 463"/>
            <p:cNvSpPr>
              <a:spLocks/>
            </p:cNvSpPr>
            <p:nvPr/>
          </p:nvSpPr>
          <p:spPr bwMode="auto">
            <a:xfrm>
              <a:off x="1412" y="3092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83" name="Freeform 464"/>
            <p:cNvSpPr>
              <a:spLocks/>
            </p:cNvSpPr>
            <p:nvPr/>
          </p:nvSpPr>
          <p:spPr bwMode="auto">
            <a:xfrm flipH="1">
              <a:off x="1406" y="3523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69" name="Freeform 468"/>
          <p:cNvSpPr>
            <a:spLocks/>
          </p:cNvSpPr>
          <p:nvPr/>
        </p:nvSpPr>
        <p:spPr bwMode="auto">
          <a:xfrm>
            <a:off x="447675" y="5545138"/>
            <a:ext cx="58738" cy="201612"/>
          </a:xfrm>
          <a:custGeom>
            <a:avLst/>
            <a:gdLst>
              <a:gd name="T0" fmla="*/ 2147483647 w 37"/>
              <a:gd name="T1" fmla="*/ 2147483647 h 127"/>
              <a:gd name="T2" fmla="*/ 0 w 37"/>
              <a:gd name="T3" fmla="*/ 2147483647 h 127"/>
              <a:gd name="T4" fmla="*/ 2147483647 w 37"/>
              <a:gd name="T5" fmla="*/ 0 h 127"/>
              <a:gd name="T6" fmla="*/ 2147483647 w 37"/>
              <a:gd name="T7" fmla="*/ 2147483647 h 127"/>
              <a:gd name="T8" fmla="*/ 2147483647 w 37"/>
              <a:gd name="T9" fmla="*/ 2147483647 h 1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27"/>
              <a:gd name="T17" fmla="*/ 37 w 37"/>
              <a:gd name="T18" fmla="*/ 127 h 1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27">
                <a:moveTo>
                  <a:pt x="37" y="127"/>
                </a:moveTo>
                <a:lnTo>
                  <a:pt x="0" y="46"/>
                </a:lnTo>
                <a:lnTo>
                  <a:pt x="16" y="0"/>
                </a:lnTo>
                <a:lnTo>
                  <a:pt x="19" y="32"/>
                </a:lnTo>
                <a:lnTo>
                  <a:pt x="37" y="127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3" name="Group 596"/>
          <p:cNvGrpSpPr>
            <a:grpSpLocks/>
          </p:cNvGrpSpPr>
          <p:nvPr/>
        </p:nvGrpSpPr>
        <p:grpSpPr bwMode="auto">
          <a:xfrm>
            <a:off x="247650" y="5414963"/>
            <a:ext cx="806450" cy="785812"/>
            <a:chOff x="684" y="3075"/>
            <a:chExt cx="508" cy="495"/>
          </a:xfrm>
        </p:grpSpPr>
        <p:sp>
          <p:nvSpPr>
            <p:cNvPr id="2172" name="Freeform 469"/>
            <p:cNvSpPr>
              <a:spLocks/>
            </p:cNvSpPr>
            <p:nvPr/>
          </p:nvSpPr>
          <p:spPr bwMode="auto">
            <a:xfrm>
              <a:off x="881" y="307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" name="Group 595"/>
            <p:cNvGrpSpPr>
              <a:grpSpLocks/>
            </p:cNvGrpSpPr>
            <p:nvPr/>
          </p:nvGrpSpPr>
          <p:grpSpPr bwMode="auto">
            <a:xfrm>
              <a:off x="684" y="3084"/>
              <a:ext cx="508" cy="486"/>
              <a:chOff x="684" y="3084"/>
              <a:chExt cx="508" cy="486"/>
            </a:xfrm>
          </p:grpSpPr>
          <p:sp>
            <p:nvSpPr>
              <p:cNvPr id="2174" name="Freeform 465"/>
              <p:cNvSpPr>
                <a:spLocks/>
              </p:cNvSpPr>
              <p:nvPr/>
            </p:nvSpPr>
            <p:spPr bwMode="auto">
              <a:xfrm flipH="1">
                <a:off x="684" y="315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75" name="Freeform 466"/>
              <p:cNvSpPr>
                <a:spLocks/>
              </p:cNvSpPr>
              <p:nvPr/>
            </p:nvSpPr>
            <p:spPr bwMode="auto">
              <a:xfrm>
                <a:off x="708" y="3175"/>
                <a:ext cx="296" cy="258"/>
              </a:xfrm>
              <a:custGeom>
                <a:avLst/>
                <a:gdLst>
                  <a:gd name="T0" fmla="*/ 215 w 288"/>
                  <a:gd name="T1" fmla="*/ 97 h 218"/>
                  <a:gd name="T2" fmla="*/ 49 w 288"/>
                  <a:gd name="T3" fmla="*/ 21 h 218"/>
                  <a:gd name="T4" fmla="*/ 4 w 288"/>
                  <a:gd name="T5" fmla="*/ 226 h 218"/>
                  <a:gd name="T6" fmla="*/ 78 w 288"/>
                  <a:gd name="T7" fmla="*/ 449 h 218"/>
                  <a:gd name="T8" fmla="*/ 289 w 288"/>
                  <a:gd name="T9" fmla="*/ 484 h 218"/>
                  <a:gd name="T10" fmla="*/ 326 w 288"/>
                  <a:gd name="T11" fmla="*/ 318 h 218"/>
                  <a:gd name="T12" fmla="*/ 215 w 288"/>
                  <a:gd name="T13" fmla="*/ 97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76" name="Freeform 467"/>
              <p:cNvSpPr>
                <a:spLocks/>
              </p:cNvSpPr>
              <p:nvPr/>
            </p:nvSpPr>
            <p:spPr bwMode="auto">
              <a:xfrm>
                <a:off x="803" y="309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77" name="Freeform 470"/>
              <p:cNvSpPr>
                <a:spLocks/>
              </p:cNvSpPr>
              <p:nvPr/>
            </p:nvSpPr>
            <p:spPr bwMode="auto">
              <a:xfrm>
                <a:off x="884" y="308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71" name="Freeform 471"/>
          <p:cNvSpPr>
            <a:spLocks/>
          </p:cNvSpPr>
          <p:nvPr/>
        </p:nvSpPr>
        <p:spPr bwMode="auto">
          <a:xfrm flipH="1">
            <a:off x="339725" y="6278563"/>
            <a:ext cx="57150" cy="28575"/>
          </a:xfrm>
          <a:custGeom>
            <a:avLst/>
            <a:gdLst>
              <a:gd name="T0" fmla="*/ 0 w 36"/>
              <a:gd name="T1" fmla="*/ 2147483647 h 18"/>
              <a:gd name="T2" fmla="*/ 2147483647 w 36"/>
              <a:gd name="T3" fmla="*/ 2147483647 h 18"/>
              <a:gd name="T4" fmla="*/ 2147483647 w 36"/>
              <a:gd name="T5" fmla="*/ 0 h 18"/>
              <a:gd name="T6" fmla="*/ 0 w 36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  <a:gd name="T12" fmla="*/ 0 w 36"/>
              <a:gd name="T13" fmla="*/ 0 h 18"/>
              <a:gd name="T14" fmla="*/ 36 w 36"/>
              <a:gd name="T15" fmla="*/ 18 h 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" h="18">
                <a:moveTo>
                  <a:pt x="0" y="9"/>
                </a:moveTo>
                <a:lnTo>
                  <a:pt x="21" y="18"/>
                </a:lnTo>
                <a:lnTo>
                  <a:pt x="36" y="0"/>
                </a:lnTo>
                <a:lnTo>
                  <a:pt x="0" y="9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5" name="Group 496"/>
          <p:cNvGrpSpPr>
            <a:grpSpLocks/>
          </p:cNvGrpSpPr>
          <p:nvPr/>
        </p:nvGrpSpPr>
        <p:grpSpPr bwMode="auto">
          <a:xfrm rot="17225174" flipH="1">
            <a:off x="2621757" y="5888831"/>
            <a:ext cx="806450" cy="808037"/>
            <a:chOff x="4060" y="1421"/>
            <a:chExt cx="508" cy="509"/>
          </a:xfrm>
        </p:grpSpPr>
        <p:sp>
          <p:nvSpPr>
            <p:cNvPr id="2165" name="Freeform 497"/>
            <p:cNvSpPr>
              <a:spLocks/>
            </p:cNvSpPr>
            <p:nvPr/>
          </p:nvSpPr>
          <p:spPr bwMode="auto">
            <a:xfrm>
              <a:off x="4060" y="1514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6" name="Freeform 498"/>
            <p:cNvSpPr>
              <a:spLocks/>
            </p:cNvSpPr>
            <p:nvPr/>
          </p:nvSpPr>
          <p:spPr bwMode="auto">
            <a:xfrm>
              <a:off x="4084" y="1567"/>
              <a:ext cx="296" cy="258"/>
            </a:xfrm>
            <a:custGeom>
              <a:avLst/>
              <a:gdLst>
                <a:gd name="T0" fmla="*/ 215 w 288"/>
                <a:gd name="T1" fmla="*/ 97 h 218"/>
                <a:gd name="T2" fmla="*/ 49 w 288"/>
                <a:gd name="T3" fmla="*/ 21 h 218"/>
                <a:gd name="T4" fmla="*/ 4 w 288"/>
                <a:gd name="T5" fmla="*/ 226 h 218"/>
                <a:gd name="T6" fmla="*/ 78 w 288"/>
                <a:gd name="T7" fmla="*/ 449 h 218"/>
                <a:gd name="T8" fmla="*/ 289 w 288"/>
                <a:gd name="T9" fmla="*/ 484 h 218"/>
                <a:gd name="T10" fmla="*/ 326 w 288"/>
                <a:gd name="T11" fmla="*/ 318 h 218"/>
                <a:gd name="T12" fmla="*/ 215 w 288"/>
                <a:gd name="T13" fmla="*/ 97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7" name="Freeform 499"/>
            <p:cNvSpPr>
              <a:spLocks/>
            </p:cNvSpPr>
            <p:nvPr/>
          </p:nvSpPr>
          <p:spPr bwMode="auto">
            <a:xfrm>
              <a:off x="4179" y="1458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8" name="Freeform 500"/>
            <p:cNvSpPr>
              <a:spLocks/>
            </p:cNvSpPr>
            <p:nvPr/>
          </p:nvSpPr>
          <p:spPr bwMode="auto">
            <a:xfrm>
              <a:off x="4218" y="1421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9" name="Freeform 501"/>
            <p:cNvSpPr>
              <a:spLocks/>
            </p:cNvSpPr>
            <p:nvPr/>
          </p:nvSpPr>
          <p:spPr bwMode="auto">
            <a:xfrm>
              <a:off x="4257" y="143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70" name="Freeform 502"/>
            <p:cNvSpPr>
              <a:spLocks/>
            </p:cNvSpPr>
            <p:nvPr/>
          </p:nvSpPr>
          <p:spPr bwMode="auto">
            <a:xfrm>
              <a:off x="4260" y="1444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71" name="Freeform 503"/>
            <p:cNvSpPr>
              <a:spLocks/>
            </p:cNvSpPr>
            <p:nvPr/>
          </p:nvSpPr>
          <p:spPr bwMode="auto">
            <a:xfrm>
              <a:off x="4338" y="1875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536"/>
          <p:cNvGrpSpPr>
            <a:grpSpLocks/>
          </p:cNvGrpSpPr>
          <p:nvPr/>
        </p:nvGrpSpPr>
        <p:grpSpPr bwMode="auto">
          <a:xfrm>
            <a:off x="1906588" y="5954713"/>
            <a:ext cx="806450" cy="771525"/>
            <a:chOff x="2705" y="1727"/>
            <a:chExt cx="508" cy="486"/>
          </a:xfrm>
        </p:grpSpPr>
        <p:sp>
          <p:nvSpPr>
            <p:cNvPr id="2158" name="Freeform 506"/>
            <p:cNvSpPr>
              <a:spLocks/>
            </p:cNvSpPr>
            <p:nvPr/>
          </p:nvSpPr>
          <p:spPr bwMode="auto">
            <a:xfrm rot="19368918" flipH="1">
              <a:off x="2939" y="1737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9" name="Freeform 507"/>
            <p:cNvSpPr>
              <a:spLocks/>
            </p:cNvSpPr>
            <p:nvPr/>
          </p:nvSpPr>
          <p:spPr bwMode="auto">
            <a:xfrm rot="4980113">
              <a:off x="3053" y="1757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0" name="Freeform 508"/>
            <p:cNvSpPr>
              <a:spLocks/>
            </p:cNvSpPr>
            <p:nvPr/>
          </p:nvSpPr>
          <p:spPr bwMode="auto">
            <a:xfrm rot="19368918" flipH="1">
              <a:off x="2940" y="174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1" name="Freeform 504"/>
            <p:cNvSpPr>
              <a:spLocks/>
            </p:cNvSpPr>
            <p:nvPr/>
          </p:nvSpPr>
          <p:spPr bwMode="auto">
            <a:xfrm rot="161331" flipH="1">
              <a:off x="2705" y="1797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2" name="Freeform 505"/>
            <p:cNvSpPr>
              <a:spLocks/>
            </p:cNvSpPr>
            <p:nvPr/>
          </p:nvSpPr>
          <p:spPr bwMode="auto">
            <a:xfrm rot="161331">
              <a:off x="2730" y="1846"/>
              <a:ext cx="296" cy="258"/>
            </a:xfrm>
            <a:custGeom>
              <a:avLst/>
              <a:gdLst>
                <a:gd name="T0" fmla="*/ 215 w 288"/>
                <a:gd name="T1" fmla="*/ 97 h 218"/>
                <a:gd name="T2" fmla="*/ 49 w 288"/>
                <a:gd name="T3" fmla="*/ 21 h 218"/>
                <a:gd name="T4" fmla="*/ 4 w 288"/>
                <a:gd name="T5" fmla="*/ 226 h 218"/>
                <a:gd name="T6" fmla="*/ 78 w 288"/>
                <a:gd name="T7" fmla="*/ 449 h 218"/>
                <a:gd name="T8" fmla="*/ 289 w 288"/>
                <a:gd name="T9" fmla="*/ 484 h 218"/>
                <a:gd name="T10" fmla="*/ 326 w 288"/>
                <a:gd name="T11" fmla="*/ 318 h 218"/>
                <a:gd name="T12" fmla="*/ 215 w 288"/>
                <a:gd name="T13" fmla="*/ 97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3" name="Freeform 509"/>
            <p:cNvSpPr>
              <a:spLocks/>
            </p:cNvSpPr>
            <p:nvPr/>
          </p:nvSpPr>
          <p:spPr bwMode="auto">
            <a:xfrm rot="161331">
              <a:off x="3011" y="1727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4" name="Freeform 510"/>
            <p:cNvSpPr>
              <a:spLocks/>
            </p:cNvSpPr>
            <p:nvPr/>
          </p:nvSpPr>
          <p:spPr bwMode="auto">
            <a:xfrm rot="1038583">
              <a:off x="2873" y="2156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511"/>
          <p:cNvGrpSpPr>
            <a:grpSpLocks/>
          </p:cNvGrpSpPr>
          <p:nvPr/>
        </p:nvGrpSpPr>
        <p:grpSpPr bwMode="auto">
          <a:xfrm rot="10275949">
            <a:off x="3903663" y="5514975"/>
            <a:ext cx="657225" cy="463550"/>
            <a:chOff x="3144" y="3204"/>
            <a:chExt cx="867" cy="623"/>
          </a:xfrm>
        </p:grpSpPr>
        <p:grpSp>
          <p:nvGrpSpPr>
            <p:cNvPr id="18" name="Group 512"/>
            <p:cNvGrpSpPr>
              <a:grpSpLocks/>
            </p:cNvGrpSpPr>
            <p:nvPr/>
          </p:nvGrpSpPr>
          <p:grpSpPr bwMode="auto">
            <a:xfrm>
              <a:off x="3144" y="3204"/>
              <a:ext cx="867" cy="623"/>
              <a:chOff x="3144" y="3204"/>
              <a:chExt cx="867" cy="623"/>
            </a:xfrm>
          </p:grpSpPr>
          <p:sp>
            <p:nvSpPr>
              <p:cNvPr id="2156" name="Freeform 513"/>
              <p:cNvSpPr>
                <a:spLocks/>
              </p:cNvSpPr>
              <p:nvPr/>
            </p:nvSpPr>
            <p:spPr bwMode="auto">
              <a:xfrm>
                <a:off x="3144" y="3204"/>
                <a:ext cx="848" cy="308"/>
              </a:xfrm>
              <a:custGeom>
                <a:avLst/>
                <a:gdLst>
                  <a:gd name="T0" fmla="*/ 848 w 848"/>
                  <a:gd name="T1" fmla="*/ 300 h 308"/>
                  <a:gd name="T2" fmla="*/ 704 w 848"/>
                  <a:gd name="T3" fmla="*/ 76 h 308"/>
                  <a:gd name="T4" fmla="*/ 576 w 848"/>
                  <a:gd name="T5" fmla="*/ 4 h 308"/>
                  <a:gd name="T6" fmla="*/ 376 w 848"/>
                  <a:gd name="T7" fmla="*/ 52 h 308"/>
                  <a:gd name="T8" fmla="*/ 0 w 848"/>
                  <a:gd name="T9" fmla="*/ 308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308"/>
                  <a:gd name="T17" fmla="*/ 848 w 84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308">
                    <a:moveTo>
                      <a:pt x="848" y="300"/>
                    </a:moveTo>
                    <a:cubicBezTo>
                      <a:pt x="824" y="263"/>
                      <a:pt x="749" y="125"/>
                      <a:pt x="704" y="76"/>
                    </a:cubicBezTo>
                    <a:cubicBezTo>
                      <a:pt x="659" y="27"/>
                      <a:pt x="631" y="8"/>
                      <a:pt x="576" y="4"/>
                    </a:cubicBezTo>
                    <a:cubicBezTo>
                      <a:pt x="521" y="0"/>
                      <a:pt x="472" y="1"/>
                      <a:pt x="376" y="52"/>
                    </a:cubicBezTo>
                    <a:cubicBezTo>
                      <a:pt x="280" y="103"/>
                      <a:pt x="78" y="255"/>
                      <a:pt x="0" y="308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99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7" name="Freeform 514"/>
              <p:cNvSpPr>
                <a:spLocks/>
              </p:cNvSpPr>
              <p:nvPr/>
            </p:nvSpPr>
            <p:spPr bwMode="auto">
              <a:xfrm>
                <a:off x="3144" y="3420"/>
                <a:ext cx="867" cy="407"/>
              </a:xfrm>
              <a:custGeom>
                <a:avLst/>
                <a:gdLst>
                  <a:gd name="T0" fmla="*/ 0 w 867"/>
                  <a:gd name="T1" fmla="*/ 92 h 407"/>
                  <a:gd name="T2" fmla="*/ 552 w 867"/>
                  <a:gd name="T3" fmla="*/ 380 h 407"/>
                  <a:gd name="T4" fmla="*/ 832 w 867"/>
                  <a:gd name="T5" fmla="*/ 252 h 407"/>
                  <a:gd name="T6" fmla="*/ 760 w 867"/>
                  <a:gd name="T7" fmla="*/ 28 h 407"/>
                  <a:gd name="T8" fmla="*/ 232 w 867"/>
                  <a:gd name="T9" fmla="*/ 84 h 4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7"/>
                  <a:gd name="T16" fmla="*/ 0 h 407"/>
                  <a:gd name="T17" fmla="*/ 867 w 867"/>
                  <a:gd name="T18" fmla="*/ 407 h 4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7" h="407">
                    <a:moveTo>
                      <a:pt x="0" y="92"/>
                    </a:moveTo>
                    <a:cubicBezTo>
                      <a:pt x="206" y="222"/>
                      <a:pt x="413" y="353"/>
                      <a:pt x="552" y="380"/>
                    </a:cubicBezTo>
                    <a:cubicBezTo>
                      <a:pt x="691" y="407"/>
                      <a:pt x="797" y="311"/>
                      <a:pt x="832" y="252"/>
                    </a:cubicBezTo>
                    <a:cubicBezTo>
                      <a:pt x="867" y="193"/>
                      <a:pt x="860" y="56"/>
                      <a:pt x="760" y="28"/>
                    </a:cubicBezTo>
                    <a:cubicBezTo>
                      <a:pt x="660" y="0"/>
                      <a:pt x="446" y="42"/>
                      <a:pt x="232" y="84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8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1" name="Freeform 515"/>
            <p:cNvSpPr>
              <a:spLocks/>
            </p:cNvSpPr>
            <p:nvPr/>
          </p:nvSpPr>
          <p:spPr bwMode="auto">
            <a:xfrm>
              <a:off x="380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" name="Freeform 516"/>
            <p:cNvSpPr>
              <a:spLocks/>
            </p:cNvSpPr>
            <p:nvPr/>
          </p:nvSpPr>
          <p:spPr bwMode="auto">
            <a:xfrm>
              <a:off x="368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" name="Freeform 517"/>
            <p:cNvSpPr>
              <a:spLocks/>
            </p:cNvSpPr>
            <p:nvPr/>
          </p:nvSpPr>
          <p:spPr bwMode="auto">
            <a:xfrm>
              <a:off x="3568" y="3480"/>
              <a:ext cx="72" cy="184"/>
            </a:xfrm>
            <a:custGeom>
              <a:avLst/>
              <a:gdLst>
                <a:gd name="T0" fmla="*/ 48 w 72"/>
                <a:gd name="T1" fmla="*/ 0 h 184"/>
                <a:gd name="T2" fmla="*/ 64 w 72"/>
                <a:gd name="T3" fmla="*/ 120 h 184"/>
                <a:gd name="T4" fmla="*/ 0 w 72"/>
                <a:gd name="T5" fmla="*/ 184 h 184"/>
                <a:gd name="T6" fmla="*/ 0 60000 65536"/>
                <a:gd name="T7" fmla="*/ 0 60000 65536"/>
                <a:gd name="T8" fmla="*/ 0 60000 65536"/>
                <a:gd name="T9" fmla="*/ 0 w 72"/>
                <a:gd name="T10" fmla="*/ 0 h 184"/>
                <a:gd name="T11" fmla="*/ 72 w 72"/>
                <a:gd name="T12" fmla="*/ 184 h 1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84">
                  <a:moveTo>
                    <a:pt x="48" y="0"/>
                  </a:moveTo>
                  <a:cubicBezTo>
                    <a:pt x="51" y="17"/>
                    <a:pt x="72" y="89"/>
                    <a:pt x="64" y="120"/>
                  </a:cubicBezTo>
                  <a:cubicBezTo>
                    <a:pt x="56" y="151"/>
                    <a:pt x="13" y="171"/>
                    <a:pt x="0" y="18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4" name="Freeform 518"/>
            <p:cNvSpPr>
              <a:spLocks/>
            </p:cNvSpPr>
            <p:nvPr/>
          </p:nvSpPr>
          <p:spPr bwMode="auto">
            <a:xfrm>
              <a:off x="3656" y="3280"/>
              <a:ext cx="112" cy="144"/>
            </a:xfrm>
            <a:custGeom>
              <a:avLst/>
              <a:gdLst>
                <a:gd name="T0" fmla="*/ 0 w 112"/>
                <a:gd name="T1" fmla="*/ 0 h 144"/>
                <a:gd name="T2" fmla="*/ 56 w 112"/>
                <a:gd name="T3" fmla="*/ 48 h 144"/>
                <a:gd name="T4" fmla="*/ 112 w 112"/>
                <a:gd name="T5" fmla="*/ 144 h 144"/>
                <a:gd name="T6" fmla="*/ 0 60000 65536"/>
                <a:gd name="T7" fmla="*/ 0 60000 65536"/>
                <a:gd name="T8" fmla="*/ 0 60000 65536"/>
                <a:gd name="T9" fmla="*/ 0 w 112"/>
                <a:gd name="T10" fmla="*/ 0 h 144"/>
                <a:gd name="T11" fmla="*/ 112 w 11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" h="144">
                  <a:moveTo>
                    <a:pt x="0" y="0"/>
                  </a:moveTo>
                  <a:cubicBezTo>
                    <a:pt x="9" y="8"/>
                    <a:pt x="37" y="24"/>
                    <a:pt x="56" y="48"/>
                  </a:cubicBezTo>
                  <a:cubicBezTo>
                    <a:pt x="75" y="72"/>
                    <a:pt x="100" y="124"/>
                    <a:pt x="112" y="14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" name="Freeform 519"/>
            <p:cNvSpPr>
              <a:spLocks/>
            </p:cNvSpPr>
            <p:nvPr/>
          </p:nvSpPr>
          <p:spPr bwMode="auto">
            <a:xfrm>
              <a:off x="3752" y="3264"/>
              <a:ext cx="120" cy="160"/>
            </a:xfrm>
            <a:custGeom>
              <a:avLst/>
              <a:gdLst>
                <a:gd name="T0" fmla="*/ 0 w 120"/>
                <a:gd name="T1" fmla="*/ 0 h 160"/>
                <a:gd name="T2" fmla="*/ 72 w 120"/>
                <a:gd name="T3" fmla="*/ 72 h 160"/>
                <a:gd name="T4" fmla="*/ 120 w 120"/>
                <a:gd name="T5" fmla="*/ 160 h 160"/>
                <a:gd name="T6" fmla="*/ 0 60000 65536"/>
                <a:gd name="T7" fmla="*/ 0 60000 65536"/>
                <a:gd name="T8" fmla="*/ 0 60000 65536"/>
                <a:gd name="T9" fmla="*/ 0 w 120"/>
                <a:gd name="T10" fmla="*/ 0 h 160"/>
                <a:gd name="T11" fmla="*/ 120 w 120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60">
                  <a:moveTo>
                    <a:pt x="0" y="0"/>
                  </a:moveTo>
                  <a:cubicBezTo>
                    <a:pt x="12" y="12"/>
                    <a:pt x="52" y="45"/>
                    <a:pt x="72" y="72"/>
                  </a:cubicBezTo>
                  <a:cubicBezTo>
                    <a:pt x="92" y="99"/>
                    <a:pt x="110" y="142"/>
                    <a:pt x="120" y="160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520"/>
          <p:cNvGrpSpPr>
            <a:grpSpLocks/>
          </p:cNvGrpSpPr>
          <p:nvPr/>
        </p:nvGrpSpPr>
        <p:grpSpPr bwMode="auto">
          <a:xfrm rot="11324051" flipH="1">
            <a:off x="512763" y="6188075"/>
            <a:ext cx="657225" cy="463550"/>
            <a:chOff x="3144" y="3204"/>
            <a:chExt cx="867" cy="623"/>
          </a:xfrm>
        </p:grpSpPr>
        <p:grpSp>
          <p:nvGrpSpPr>
            <p:cNvPr id="20" name="Group 521"/>
            <p:cNvGrpSpPr>
              <a:grpSpLocks/>
            </p:cNvGrpSpPr>
            <p:nvPr/>
          </p:nvGrpSpPr>
          <p:grpSpPr bwMode="auto">
            <a:xfrm>
              <a:off x="3144" y="3204"/>
              <a:ext cx="867" cy="623"/>
              <a:chOff x="3144" y="3204"/>
              <a:chExt cx="867" cy="623"/>
            </a:xfrm>
          </p:grpSpPr>
          <p:sp>
            <p:nvSpPr>
              <p:cNvPr id="2148" name="Freeform 522"/>
              <p:cNvSpPr>
                <a:spLocks/>
              </p:cNvSpPr>
              <p:nvPr/>
            </p:nvSpPr>
            <p:spPr bwMode="auto">
              <a:xfrm>
                <a:off x="3144" y="3204"/>
                <a:ext cx="848" cy="308"/>
              </a:xfrm>
              <a:custGeom>
                <a:avLst/>
                <a:gdLst>
                  <a:gd name="T0" fmla="*/ 848 w 848"/>
                  <a:gd name="T1" fmla="*/ 300 h 308"/>
                  <a:gd name="T2" fmla="*/ 704 w 848"/>
                  <a:gd name="T3" fmla="*/ 76 h 308"/>
                  <a:gd name="T4" fmla="*/ 576 w 848"/>
                  <a:gd name="T5" fmla="*/ 4 h 308"/>
                  <a:gd name="T6" fmla="*/ 376 w 848"/>
                  <a:gd name="T7" fmla="*/ 52 h 308"/>
                  <a:gd name="T8" fmla="*/ 0 w 848"/>
                  <a:gd name="T9" fmla="*/ 308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308"/>
                  <a:gd name="T17" fmla="*/ 848 w 84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308">
                    <a:moveTo>
                      <a:pt x="848" y="300"/>
                    </a:moveTo>
                    <a:cubicBezTo>
                      <a:pt x="824" y="263"/>
                      <a:pt x="749" y="125"/>
                      <a:pt x="704" y="76"/>
                    </a:cubicBezTo>
                    <a:cubicBezTo>
                      <a:pt x="659" y="27"/>
                      <a:pt x="631" y="8"/>
                      <a:pt x="576" y="4"/>
                    </a:cubicBezTo>
                    <a:cubicBezTo>
                      <a:pt x="521" y="0"/>
                      <a:pt x="472" y="1"/>
                      <a:pt x="376" y="52"/>
                    </a:cubicBezTo>
                    <a:cubicBezTo>
                      <a:pt x="280" y="103"/>
                      <a:pt x="78" y="255"/>
                      <a:pt x="0" y="308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99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9" name="Freeform 523"/>
              <p:cNvSpPr>
                <a:spLocks/>
              </p:cNvSpPr>
              <p:nvPr/>
            </p:nvSpPr>
            <p:spPr bwMode="auto">
              <a:xfrm>
                <a:off x="3144" y="3420"/>
                <a:ext cx="867" cy="407"/>
              </a:xfrm>
              <a:custGeom>
                <a:avLst/>
                <a:gdLst>
                  <a:gd name="T0" fmla="*/ 0 w 867"/>
                  <a:gd name="T1" fmla="*/ 92 h 407"/>
                  <a:gd name="T2" fmla="*/ 552 w 867"/>
                  <a:gd name="T3" fmla="*/ 380 h 407"/>
                  <a:gd name="T4" fmla="*/ 832 w 867"/>
                  <a:gd name="T5" fmla="*/ 252 h 407"/>
                  <a:gd name="T6" fmla="*/ 760 w 867"/>
                  <a:gd name="T7" fmla="*/ 28 h 407"/>
                  <a:gd name="T8" fmla="*/ 232 w 867"/>
                  <a:gd name="T9" fmla="*/ 84 h 4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7"/>
                  <a:gd name="T16" fmla="*/ 0 h 407"/>
                  <a:gd name="T17" fmla="*/ 867 w 867"/>
                  <a:gd name="T18" fmla="*/ 407 h 4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7" h="407">
                    <a:moveTo>
                      <a:pt x="0" y="92"/>
                    </a:moveTo>
                    <a:cubicBezTo>
                      <a:pt x="206" y="222"/>
                      <a:pt x="413" y="353"/>
                      <a:pt x="552" y="380"/>
                    </a:cubicBezTo>
                    <a:cubicBezTo>
                      <a:pt x="691" y="407"/>
                      <a:pt x="797" y="311"/>
                      <a:pt x="832" y="252"/>
                    </a:cubicBezTo>
                    <a:cubicBezTo>
                      <a:pt x="867" y="193"/>
                      <a:pt x="860" y="56"/>
                      <a:pt x="760" y="28"/>
                    </a:cubicBezTo>
                    <a:cubicBezTo>
                      <a:pt x="660" y="0"/>
                      <a:pt x="446" y="42"/>
                      <a:pt x="232" y="84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8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43" name="Freeform 524"/>
            <p:cNvSpPr>
              <a:spLocks/>
            </p:cNvSpPr>
            <p:nvPr/>
          </p:nvSpPr>
          <p:spPr bwMode="auto">
            <a:xfrm>
              <a:off x="380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44" name="Freeform 525"/>
            <p:cNvSpPr>
              <a:spLocks/>
            </p:cNvSpPr>
            <p:nvPr/>
          </p:nvSpPr>
          <p:spPr bwMode="auto">
            <a:xfrm>
              <a:off x="368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45" name="Freeform 526"/>
            <p:cNvSpPr>
              <a:spLocks/>
            </p:cNvSpPr>
            <p:nvPr/>
          </p:nvSpPr>
          <p:spPr bwMode="auto">
            <a:xfrm>
              <a:off x="3568" y="3480"/>
              <a:ext cx="72" cy="184"/>
            </a:xfrm>
            <a:custGeom>
              <a:avLst/>
              <a:gdLst>
                <a:gd name="T0" fmla="*/ 48 w 72"/>
                <a:gd name="T1" fmla="*/ 0 h 184"/>
                <a:gd name="T2" fmla="*/ 64 w 72"/>
                <a:gd name="T3" fmla="*/ 120 h 184"/>
                <a:gd name="T4" fmla="*/ 0 w 72"/>
                <a:gd name="T5" fmla="*/ 184 h 184"/>
                <a:gd name="T6" fmla="*/ 0 60000 65536"/>
                <a:gd name="T7" fmla="*/ 0 60000 65536"/>
                <a:gd name="T8" fmla="*/ 0 60000 65536"/>
                <a:gd name="T9" fmla="*/ 0 w 72"/>
                <a:gd name="T10" fmla="*/ 0 h 184"/>
                <a:gd name="T11" fmla="*/ 72 w 72"/>
                <a:gd name="T12" fmla="*/ 184 h 1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84">
                  <a:moveTo>
                    <a:pt x="48" y="0"/>
                  </a:moveTo>
                  <a:cubicBezTo>
                    <a:pt x="51" y="17"/>
                    <a:pt x="72" y="89"/>
                    <a:pt x="64" y="120"/>
                  </a:cubicBezTo>
                  <a:cubicBezTo>
                    <a:pt x="56" y="151"/>
                    <a:pt x="13" y="171"/>
                    <a:pt x="0" y="18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46" name="Freeform 527"/>
            <p:cNvSpPr>
              <a:spLocks/>
            </p:cNvSpPr>
            <p:nvPr/>
          </p:nvSpPr>
          <p:spPr bwMode="auto">
            <a:xfrm>
              <a:off x="3656" y="3280"/>
              <a:ext cx="112" cy="144"/>
            </a:xfrm>
            <a:custGeom>
              <a:avLst/>
              <a:gdLst>
                <a:gd name="T0" fmla="*/ 0 w 112"/>
                <a:gd name="T1" fmla="*/ 0 h 144"/>
                <a:gd name="T2" fmla="*/ 56 w 112"/>
                <a:gd name="T3" fmla="*/ 48 h 144"/>
                <a:gd name="T4" fmla="*/ 112 w 112"/>
                <a:gd name="T5" fmla="*/ 144 h 144"/>
                <a:gd name="T6" fmla="*/ 0 60000 65536"/>
                <a:gd name="T7" fmla="*/ 0 60000 65536"/>
                <a:gd name="T8" fmla="*/ 0 60000 65536"/>
                <a:gd name="T9" fmla="*/ 0 w 112"/>
                <a:gd name="T10" fmla="*/ 0 h 144"/>
                <a:gd name="T11" fmla="*/ 112 w 11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" h="144">
                  <a:moveTo>
                    <a:pt x="0" y="0"/>
                  </a:moveTo>
                  <a:cubicBezTo>
                    <a:pt x="9" y="8"/>
                    <a:pt x="37" y="24"/>
                    <a:pt x="56" y="48"/>
                  </a:cubicBezTo>
                  <a:cubicBezTo>
                    <a:pt x="75" y="72"/>
                    <a:pt x="100" y="124"/>
                    <a:pt x="112" y="14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47" name="Freeform 528"/>
            <p:cNvSpPr>
              <a:spLocks/>
            </p:cNvSpPr>
            <p:nvPr/>
          </p:nvSpPr>
          <p:spPr bwMode="auto">
            <a:xfrm>
              <a:off x="3752" y="3264"/>
              <a:ext cx="120" cy="160"/>
            </a:xfrm>
            <a:custGeom>
              <a:avLst/>
              <a:gdLst>
                <a:gd name="T0" fmla="*/ 0 w 120"/>
                <a:gd name="T1" fmla="*/ 0 h 160"/>
                <a:gd name="T2" fmla="*/ 72 w 120"/>
                <a:gd name="T3" fmla="*/ 72 h 160"/>
                <a:gd name="T4" fmla="*/ 120 w 120"/>
                <a:gd name="T5" fmla="*/ 160 h 160"/>
                <a:gd name="T6" fmla="*/ 0 60000 65536"/>
                <a:gd name="T7" fmla="*/ 0 60000 65536"/>
                <a:gd name="T8" fmla="*/ 0 60000 65536"/>
                <a:gd name="T9" fmla="*/ 0 w 120"/>
                <a:gd name="T10" fmla="*/ 0 h 160"/>
                <a:gd name="T11" fmla="*/ 120 w 120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60">
                  <a:moveTo>
                    <a:pt x="0" y="0"/>
                  </a:moveTo>
                  <a:cubicBezTo>
                    <a:pt x="12" y="12"/>
                    <a:pt x="52" y="45"/>
                    <a:pt x="72" y="72"/>
                  </a:cubicBezTo>
                  <a:cubicBezTo>
                    <a:pt x="92" y="99"/>
                    <a:pt x="110" y="142"/>
                    <a:pt x="120" y="160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76" name="plant"/>
          <p:cNvSpPr>
            <a:spLocks noEditPoints="1" noChangeArrowheads="1"/>
          </p:cNvSpPr>
          <p:nvPr/>
        </p:nvSpPr>
        <p:spPr bwMode="auto">
          <a:xfrm rot="-281140">
            <a:off x="61913" y="6507163"/>
            <a:ext cx="525462" cy="1952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1" name="Group 577"/>
          <p:cNvGrpSpPr>
            <a:grpSpLocks/>
          </p:cNvGrpSpPr>
          <p:nvPr/>
        </p:nvGrpSpPr>
        <p:grpSpPr bwMode="auto">
          <a:xfrm>
            <a:off x="5056188" y="4351338"/>
            <a:ext cx="3516312" cy="1371600"/>
            <a:chOff x="3193" y="2685"/>
            <a:chExt cx="2215" cy="864"/>
          </a:xfrm>
        </p:grpSpPr>
        <p:grpSp>
          <p:nvGrpSpPr>
            <p:cNvPr id="22" name="Group 443"/>
            <p:cNvGrpSpPr>
              <a:grpSpLocks/>
            </p:cNvGrpSpPr>
            <p:nvPr/>
          </p:nvGrpSpPr>
          <p:grpSpPr bwMode="auto">
            <a:xfrm rot="2490177">
              <a:off x="4900" y="2813"/>
              <a:ext cx="508" cy="509"/>
              <a:chOff x="4060" y="1421"/>
              <a:chExt cx="508" cy="509"/>
            </a:xfrm>
          </p:grpSpPr>
          <p:sp>
            <p:nvSpPr>
              <p:cNvPr id="2135" name="Freeform 444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6" name="Freeform 445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>
                  <a:gd name="T0" fmla="*/ 215 w 288"/>
                  <a:gd name="T1" fmla="*/ 97 h 218"/>
                  <a:gd name="T2" fmla="*/ 49 w 288"/>
                  <a:gd name="T3" fmla="*/ 21 h 218"/>
                  <a:gd name="T4" fmla="*/ 4 w 288"/>
                  <a:gd name="T5" fmla="*/ 226 h 218"/>
                  <a:gd name="T6" fmla="*/ 78 w 288"/>
                  <a:gd name="T7" fmla="*/ 449 h 218"/>
                  <a:gd name="T8" fmla="*/ 289 w 288"/>
                  <a:gd name="T9" fmla="*/ 484 h 218"/>
                  <a:gd name="T10" fmla="*/ 326 w 288"/>
                  <a:gd name="T11" fmla="*/ 318 h 218"/>
                  <a:gd name="T12" fmla="*/ 215 w 288"/>
                  <a:gd name="T13" fmla="*/ 97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7" name="Freeform 446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8" name="Freeform 447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9" name="Freeform 448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0" name="Freeform 449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1" name="Freeform 450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" name="Group 472"/>
            <p:cNvGrpSpPr>
              <a:grpSpLocks/>
            </p:cNvGrpSpPr>
            <p:nvPr/>
          </p:nvGrpSpPr>
          <p:grpSpPr bwMode="auto">
            <a:xfrm>
              <a:off x="3548" y="3005"/>
              <a:ext cx="508" cy="509"/>
              <a:chOff x="4060" y="1421"/>
              <a:chExt cx="508" cy="509"/>
            </a:xfrm>
          </p:grpSpPr>
          <p:sp>
            <p:nvSpPr>
              <p:cNvPr id="2128" name="Freeform 473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9" name="Freeform 474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>
                  <a:gd name="T0" fmla="*/ 215 w 288"/>
                  <a:gd name="T1" fmla="*/ 97 h 218"/>
                  <a:gd name="T2" fmla="*/ 49 w 288"/>
                  <a:gd name="T3" fmla="*/ 21 h 218"/>
                  <a:gd name="T4" fmla="*/ 4 w 288"/>
                  <a:gd name="T5" fmla="*/ 226 h 218"/>
                  <a:gd name="T6" fmla="*/ 78 w 288"/>
                  <a:gd name="T7" fmla="*/ 449 h 218"/>
                  <a:gd name="T8" fmla="*/ 289 w 288"/>
                  <a:gd name="T9" fmla="*/ 484 h 218"/>
                  <a:gd name="T10" fmla="*/ 326 w 288"/>
                  <a:gd name="T11" fmla="*/ 318 h 218"/>
                  <a:gd name="T12" fmla="*/ 215 w 288"/>
                  <a:gd name="T13" fmla="*/ 97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0" name="Freeform 475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1" name="Freeform 476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2" name="Freeform 477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3" name="Freeform 478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4" name="Freeform 479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" name="Group 537"/>
            <p:cNvGrpSpPr>
              <a:grpSpLocks/>
            </p:cNvGrpSpPr>
            <p:nvPr/>
          </p:nvGrpSpPr>
          <p:grpSpPr bwMode="auto">
            <a:xfrm>
              <a:off x="3193" y="2879"/>
              <a:ext cx="508" cy="486"/>
              <a:chOff x="2705" y="1727"/>
              <a:chExt cx="508" cy="486"/>
            </a:xfrm>
          </p:grpSpPr>
          <p:sp>
            <p:nvSpPr>
              <p:cNvPr id="2121" name="Freeform 538"/>
              <p:cNvSpPr>
                <a:spLocks/>
              </p:cNvSpPr>
              <p:nvPr/>
            </p:nvSpPr>
            <p:spPr bwMode="auto">
              <a:xfrm rot="19368918" flipH="1">
                <a:off x="2939" y="1737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2" name="Freeform 539"/>
              <p:cNvSpPr>
                <a:spLocks/>
              </p:cNvSpPr>
              <p:nvPr/>
            </p:nvSpPr>
            <p:spPr bwMode="auto">
              <a:xfrm rot="4980113">
                <a:off x="3053" y="1757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3" name="Freeform 540"/>
              <p:cNvSpPr>
                <a:spLocks/>
              </p:cNvSpPr>
              <p:nvPr/>
            </p:nvSpPr>
            <p:spPr bwMode="auto">
              <a:xfrm rot="19368918" flipH="1">
                <a:off x="2940" y="174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4" name="Freeform 541"/>
              <p:cNvSpPr>
                <a:spLocks/>
              </p:cNvSpPr>
              <p:nvPr/>
            </p:nvSpPr>
            <p:spPr bwMode="auto">
              <a:xfrm rot="161331" flipH="1">
                <a:off x="2705" y="179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5" name="Freeform 542"/>
              <p:cNvSpPr>
                <a:spLocks/>
              </p:cNvSpPr>
              <p:nvPr/>
            </p:nvSpPr>
            <p:spPr bwMode="auto">
              <a:xfrm rot="161331">
                <a:off x="2730" y="1846"/>
                <a:ext cx="296" cy="258"/>
              </a:xfrm>
              <a:custGeom>
                <a:avLst/>
                <a:gdLst>
                  <a:gd name="T0" fmla="*/ 215 w 288"/>
                  <a:gd name="T1" fmla="*/ 97 h 218"/>
                  <a:gd name="T2" fmla="*/ 49 w 288"/>
                  <a:gd name="T3" fmla="*/ 21 h 218"/>
                  <a:gd name="T4" fmla="*/ 4 w 288"/>
                  <a:gd name="T5" fmla="*/ 226 h 218"/>
                  <a:gd name="T6" fmla="*/ 78 w 288"/>
                  <a:gd name="T7" fmla="*/ 449 h 218"/>
                  <a:gd name="T8" fmla="*/ 289 w 288"/>
                  <a:gd name="T9" fmla="*/ 484 h 218"/>
                  <a:gd name="T10" fmla="*/ 326 w 288"/>
                  <a:gd name="T11" fmla="*/ 318 h 218"/>
                  <a:gd name="T12" fmla="*/ 215 w 288"/>
                  <a:gd name="T13" fmla="*/ 97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6" name="Freeform 543"/>
              <p:cNvSpPr>
                <a:spLocks/>
              </p:cNvSpPr>
              <p:nvPr/>
            </p:nvSpPr>
            <p:spPr bwMode="auto">
              <a:xfrm rot="161331">
                <a:off x="3011" y="1727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7" name="Freeform 544"/>
              <p:cNvSpPr>
                <a:spLocks/>
              </p:cNvSpPr>
              <p:nvPr/>
            </p:nvSpPr>
            <p:spPr bwMode="auto">
              <a:xfrm rot="1038583">
                <a:off x="2873" y="2156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" name="Group 545"/>
            <p:cNvGrpSpPr>
              <a:grpSpLocks/>
            </p:cNvGrpSpPr>
            <p:nvPr/>
          </p:nvGrpSpPr>
          <p:grpSpPr bwMode="auto">
            <a:xfrm>
              <a:off x="4665" y="3023"/>
              <a:ext cx="508" cy="486"/>
              <a:chOff x="2705" y="1727"/>
              <a:chExt cx="508" cy="486"/>
            </a:xfrm>
          </p:grpSpPr>
          <p:sp>
            <p:nvSpPr>
              <p:cNvPr id="2114" name="Freeform 546"/>
              <p:cNvSpPr>
                <a:spLocks/>
              </p:cNvSpPr>
              <p:nvPr/>
            </p:nvSpPr>
            <p:spPr bwMode="auto">
              <a:xfrm rot="19368918" flipH="1">
                <a:off x="2939" y="1737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5" name="Freeform 547"/>
              <p:cNvSpPr>
                <a:spLocks/>
              </p:cNvSpPr>
              <p:nvPr/>
            </p:nvSpPr>
            <p:spPr bwMode="auto">
              <a:xfrm rot="4980113">
                <a:off x="3053" y="1757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6" name="Freeform 548"/>
              <p:cNvSpPr>
                <a:spLocks/>
              </p:cNvSpPr>
              <p:nvPr/>
            </p:nvSpPr>
            <p:spPr bwMode="auto">
              <a:xfrm rot="19368918" flipH="1">
                <a:off x="2940" y="174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7" name="Freeform 549"/>
              <p:cNvSpPr>
                <a:spLocks/>
              </p:cNvSpPr>
              <p:nvPr/>
            </p:nvSpPr>
            <p:spPr bwMode="auto">
              <a:xfrm rot="161331" flipH="1">
                <a:off x="2705" y="179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8" name="Freeform 550"/>
              <p:cNvSpPr>
                <a:spLocks/>
              </p:cNvSpPr>
              <p:nvPr/>
            </p:nvSpPr>
            <p:spPr bwMode="auto">
              <a:xfrm rot="161331">
                <a:off x="2730" y="1846"/>
                <a:ext cx="296" cy="258"/>
              </a:xfrm>
              <a:custGeom>
                <a:avLst/>
                <a:gdLst>
                  <a:gd name="T0" fmla="*/ 215 w 288"/>
                  <a:gd name="T1" fmla="*/ 97 h 218"/>
                  <a:gd name="T2" fmla="*/ 49 w 288"/>
                  <a:gd name="T3" fmla="*/ 21 h 218"/>
                  <a:gd name="T4" fmla="*/ 4 w 288"/>
                  <a:gd name="T5" fmla="*/ 226 h 218"/>
                  <a:gd name="T6" fmla="*/ 78 w 288"/>
                  <a:gd name="T7" fmla="*/ 449 h 218"/>
                  <a:gd name="T8" fmla="*/ 289 w 288"/>
                  <a:gd name="T9" fmla="*/ 484 h 218"/>
                  <a:gd name="T10" fmla="*/ 326 w 288"/>
                  <a:gd name="T11" fmla="*/ 318 h 218"/>
                  <a:gd name="T12" fmla="*/ 215 w 288"/>
                  <a:gd name="T13" fmla="*/ 97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9" name="Freeform 551"/>
              <p:cNvSpPr>
                <a:spLocks/>
              </p:cNvSpPr>
              <p:nvPr/>
            </p:nvSpPr>
            <p:spPr bwMode="auto">
              <a:xfrm rot="161331">
                <a:off x="3011" y="1727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0" name="Freeform 552"/>
              <p:cNvSpPr>
                <a:spLocks/>
              </p:cNvSpPr>
              <p:nvPr/>
            </p:nvSpPr>
            <p:spPr bwMode="auto">
              <a:xfrm rot="1038583">
                <a:off x="2873" y="2156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6" name="Group 553"/>
            <p:cNvGrpSpPr>
              <a:grpSpLocks/>
            </p:cNvGrpSpPr>
            <p:nvPr/>
          </p:nvGrpSpPr>
          <p:grpSpPr bwMode="auto">
            <a:xfrm>
              <a:off x="4273" y="3063"/>
              <a:ext cx="508" cy="486"/>
              <a:chOff x="2705" y="1727"/>
              <a:chExt cx="508" cy="486"/>
            </a:xfrm>
          </p:grpSpPr>
          <p:sp>
            <p:nvSpPr>
              <p:cNvPr id="2107" name="Freeform 554"/>
              <p:cNvSpPr>
                <a:spLocks/>
              </p:cNvSpPr>
              <p:nvPr/>
            </p:nvSpPr>
            <p:spPr bwMode="auto">
              <a:xfrm rot="19368918" flipH="1">
                <a:off x="2939" y="1737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8" name="Freeform 555"/>
              <p:cNvSpPr>
                <a:spLocks/>
              </p:cNvSpPr>
              <p:nvPr/>
            </p:nvSpPr>
            <p:spPr bwMode="auto">
              <a:xfrm rot="4980113">
                <a:off x="3053" y="1757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9" name="Freeform 556"/>
              <p:cNvSpPr>
                <a:spLocks/>
              </p:cNvSpPr>
              <p:nvPr/>
            </p:nvSpPr>
            <p:spPr bwMode="auto">
              <a:xfrm rot="19368918" flipH="1">
                <a:off x="2940" y="174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0" name="Freeform 557"/>
              <p:cNvSpPr>
                <a:spLocks/>
              </p:cNvSpPr>
              <p:nvPr/>
            </p:nvSpPr>
            <p:spPr bwMode="auto">
              <a:xfrm rot="161331" flipH="1">
                <a:off x="2705" y="179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1" name="Freeform 558"/>
              <p:cNvSpPr>
                <a:spLocks/>
              </p:cNvSpPr>
              <p:nvPr/>
            </p:nvSpPr>
            <p:spPr bwMode="auto">
              <a:xfrm rot="161331">
                <a:off x="2730" y="1846"/>
                <a:ext cx="296" cy="258"/>
              </a:xfrm>
              <a:custGeom>
                <a:avLst/>
                <a:gdLst>
                  <a:gd name="T0" fmla="*/ 215 w 288"/>
                  <a:gd name="T1" fmla="*/ 97 h 218"/>
                  <a:gd name="T2" fmla="*/ 49 w 288"/>
                  <a:gd name="T3" fmla="*/ 21 h 218"/>
                  <a:gd name="T4" fmla="*/ 4 w 288"/>
                  <a:gd name="T5" fmla="*/ 226 h 218"/>
                  <a:gd name="T6" fmla="*/ 78 w 288"/>
                  <a:gd name="T7" fmla="*/ 449 h 218"/>
                  <a:gd name="T8" fmla="*/ 289 w 288"/>
                  <a:gd name="T9" fmla="*/ 484 h 218"/>
                  <a:gd name="T10" fmla="*/ 326 w 288"/>
                  <a:gd name="T11" fmla="*/ 318 h 218"/>
                  <a:gd name="T12" fmla="*/ 215 w 288"/>
                  <a:gd name="T13" fmla="*/ 97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2" name="Freeform 559"/>
              <p:cNvSpPr>
                <a:spLocks/>
              </p:cNvSpPr>
              <p:nvPr/>
            </p:nvSpPr>
            <p:spPr bwMode="auto">
              <a:xfrm rot="161331">
                <a:off x="3011" y="1727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3" name="Freeform 560"/>
              <p:cNvSpPr>
                <a:spLocks/>
              </p:cNvSpPr>
              <p:nvPr/>
            </p:nvSpPr>
            <p:spPr bwMode="auto">
              <a:xfrm rot="1038583">
                <a:off x="2873" y="2156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7" name="Group 561"/>
            <p:cNvGrpSpPr>
              <a:grpSpLocks/>
            </p:cNvGrpSpPr>
            <p:nvPr/>
          </p:nvGrpSpPr>
          <p:grpSpPr bwMode="auto">
            <a:xfrm>
              <a:off x="4012" y="2685"/>
              <a:ext cx="508" cy="509"/>
              <a:chOff x="4060" y="1421"/>
              <a:chExt cx="508" cy="509"/>
            </a:xfrm>
          </p:grpSpPr>
          <p:sp>
            <p:nvSpPr>
              <p:cNvPr id="2100" name="Freeform 562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1" name="Freeform 563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>
                  <a:gd name="T0" fmla="*/ 215 w 288"/>
                  <a:gd name="T1" fmla="*/ 97 h 218"/>
                  <a:gd name="T2" fmla="*/ 49 w 288"/>
                  <a:gd name="T3" fmla="*/ 21 h 218"/>
                  <a:gd name="T4" fmla="*/ 4 w 288"/>
                  <a:gd name="T5" fmla="*/ 226 h 218"/>
                  <a:gd name="T6" fmla="*/ 78 w 288"/>
                  <a:gd name="T7" fmla="*/ 449 h 218"/>
                  <a:gd name="T8" fmla="*/ 289 w 288"/>
                  <a:gd name="T9" fmla="*/ 484 h 218"/>
                  <a:gd name="T10" fmla="*/ 326 w 288"/>
                  <a:gd name="T11" fmla="*/ 318 h 218"/>
                  <a:gd name="T12" fmla="*/ 215 w 288"/>
                  <a:gd name="T13" fmla="*/ 97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2" name="Freeform 564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3" name="Freeform 565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4" name="Freeform 566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5" name="Freeform 567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6" name="Freeform 568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8" name="Group 579"/>
          <p:cNvGrpSpPr>
            <a:grpSpLocks/>
          </p:cNvGrpSpPr>
          <p:nvPr/>
        </p:nvGrpSpPr>
        <p:grpSpPr bwMode="auto">
          <a:xfrm>
            <a:off x="3100388" y="5307013"/>
            <a:ext cx="806450" cy="771525"/>
            <a:chOff x="2705" y="1727"/>
            <a:chExt cx="508" cy="486"/>
          </a:xfrm>
        </p:grpSpPr>
        <p:sp>
          <p:nvSpPr>
            <p:cNvPr id="2087" name="Freeform 580"/>
            <p:cNvSpPr>
              <a:spLocks/>
            </p:cNvSpPr>
            <p:nvPr/>
          </p:nvSpPr>
          <p:spPr bwMode="auto">
            <a:xfrm rot="19368918" flipH="1">
              <a:off x="2939" y="1737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8" name="Freeform 581"/>
            <p:cNvSpPr>
              <a:spLocks/>
            </p:cNvSpPr>
            <p:nvPr/>
          </p:nvSpPr>
          <p:spPr bwMode="auto">
            <a:xfrm rot="4980113">
              <a:off x="3053" y="1757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9" name="Freeform 582"/>
            <p:cNvSpPr>
              <a:spLocks/>
            </p:cNvSpPr>
            <p:nvPr/>
          </p:nvSpPr>
          <p:spPr bwMode="auto">
            <a:xfrm rot="19368918" flipH="1">
              <a:off x="2940" y="174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Freeform 583"/>
            <p:cNvSpPr>
              <a:spLocks/>
            </p:cNvSpPr>
            <p:nvPr/>
          </p:nvSpPr>
          <p:spPr bwMode="auto">
            <a:xfrm rot="161331" flipH="1">
              <a:off x="2705" y="1797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1" name="Freeform 584"/>
            <p:cNvSpPr>
              <a:spLocks/>
            </p:cNvSpPr>
            <p:nvPr/>
          </p:nvSpPr>
          <p:spPr bwMode="auto">
            <a:xfrm rot="161331">
              <a:off x="2730" y="1846"/>
              <a:ext cx="296" cy="258"/>
            </a:xfrm>
            <a:custGeom>
              <a:avLst/>
              <a:gdLst>
                <a:gd name="T0" fmla="*/ 215 w 288"/>
                <a:gd name="T1" fmla="*/ 97 h 218"/>
                <a:gd name="T2" fmla="*/ 49 w 288"/>
                <a:gd name="T3" fmla="*/ 21 h 218"/>
                <a:gd name="T4" fmla="*/ 4 w 288"/>
                <a:gd name="T5" fmla="*/ 226 h 218"/>
                <a:gd name="T6" fmla="*/ 78 w 288"/>
                <a:gd name="T7" fmla="*/ 449 h 218"/>
                <a:gd name="T8" fmla="*/ 289 w 288"/>
                <a:gd name="T9" fmla="*/ 484 h 218"/>
                <a:gd name="T10" fmla="*/ 326 w 288"/>
                <a:gd name="T11" fmla="*/ 318 h 218"/>
                <a:gd name="T12" fmla="*/ 215 w 288"/>
                <a:gd name="T13" fmla="*/ 97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Freeform 585"/>
            <p:cNvSpPr>
              <a:spLocks/>
            </p:cNvSpPr>
            <p:nvPr/>
          </p:nvSpPr>
          <p:spPr bwMode="auto">
            <a:xfrm rot="161331">
              <a:off x="3011" y="1727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3" name="Freeform 586"/>
            <p:cNvSpPr>
              <a:spLocks/>
            </p:cNvSpPr>
            <p:nvPr/>
          </p:nvSpPr>
          <p:spPr bwMode="auto">
            <a:xfrm rot="1038583">
              <a:off x="2873" y="2156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587"/>
          <p:cNvGrpSpPr>
            <a:grpSpLocks/>
          </p:cNvGrpSpPr>
          <p:nvPr/>
        </p:nvGrpSpPr>
        <p:grpSpPr bwMode="auto">
          <a:xfrm>
            <a:off x="1246188" y="4875213"/>
            <a:ext cx="806450" cy="771525"/>
            <a:chOff x="2705" y="1727"/>
            <a:chExt cx="508" cy="486"/>
          </a:xfrm>
        </p:grpSpPr>
        <p:sp>
          <p:nvSpPr>
            <p:cNvPr id="2080" name="Freeform 588"/>
            <p:cNvSpPr>
              <a:spLocks/>
            </p:cNvSpPr>
            <p:nvPr/>
          </p:nvSpPr>
          <p:spPr bwMode="auto">
            <a:xfrm rot="19368918" flipH="1">
              <a:off x="2939" y="1737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589"/>
            <p:cNvSpPr>
              <a:spLocks/>
            </p:cNvSpPr>
            <p:nvPr/>
          </p:nvSpPr>
          <p:spPr bwMode="auto">
            <a:xfrm rot="4980113">
              <a:off x="3053" y="1757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2" name="Freeform 590"/>
            <p:cNvSpPr>
              <a:spLocks/>
            </p:cNvSpPr>
            <p:nvPr/>
          </p:nvSpPr>
          <p:spPr bwMode="auto">
            <a:xfrm rot="19368918" flipH="1">
              <a:off x="2940" y="174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3" name="Freeform 591"/>
            <p:cNvSpPr>
              <a:spLocks/>
            </p:cNvSpPr>
            <p:nvPr/>
          </p:nvSpPr>
          <p:spPr bwMode="auto">
            <a:xfrm rot="161331" flipH="1">
              <a:off x="2705" y="1797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4" name="Freeform 592"/>
            <p:cNvSpPr>
              <a:spLocks/>
            </p:cNvSpPr>
            <p:nvPr/>
          </p:nvSpPr>
          <p:spPr bwMode="auto">
            <a:xfrm rot="161331">
              <a:off x="2730" y="1846"/>
              <a:ext cx="296" cy="258"/>
            </a:xfrm>
            <a:custGeom>
              <a:avLst/>
              <a:gdLst>
                <a:gd name="T0" fmla="*/ 215 w 288"/>
                <a:gd name="T1" fmla="*/ 97 h 218"/>
                <a:gd name="T2" fmla="*/ 49 w 288"/>
                <a:gd name="T3" fmla="*/ 21 h 218"/>
                <a:gd name="T4" fmla="*/ 4 w 288"/>
                <a:gd name="T5" fmla="*/ 226 h 218"/>
                <a:gd name="T6" fmla="*/ 78 w 288"/>
                <a:gd name="T7" fmla="*/ 449 h 218"/>
                <a:gd name="T8" fmla="*/ 289 w 288"/>
                <a:gd name="T9" fmla="*/ 484 h 218"/>
                <a:gd name="T10" fmla="*/ 326 w 288"/>
                <a:gd name="T11" fmla="*/ 318 h 218"/>
                <a:gd name="T12" fmla="*/ 215 w 288"/>
                <a:gd name="T13" fmla="*/ 97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5" name="Freeform 593"/>
            <p:cNvSpPr>
              <a:spLocks/>
            </p:cNvSpPr>
            <p:nvPr/>
          </p:nvSpPr>
          <p:spPr bwMode="auto">
            <a:xfrm rot="161331">
              <a:off x="3011" y="1727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6" name="Freeform 594"/>
            <p:cNvSpPr>
              <a:spLocks/>
            </p:cNvSpPr>
            <p:nvPr/>
          </p:nvSpPr>
          <p:spPr bwMode="auto">
            <a:xfrm rot="1038583">
              <a:off x="2873" y="2156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3" name="Блок-схема: перфолента 172"/>
          <p:cNvSpPr/>
          <p:nvPr/>
        </p:nvSpPr>
        <p:spPr>
          <a:xfrm>
            <a:off x="1857356" y="357166"/>
            <a:ext cx="4357718" cy="207170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1- деңгейлік тапсырма.</a:t>
            </a:r>
            <a:endParaRPr lang="ru-RU" dirty="0"/>
          </a:p>
        </p:txBody>
      </p:sp>
      <p:sp>
        <p:nvSpPr>
          <p:cNvPr id="174" name="Блок-схема: перфолента 173"/>
          <p:cNvSpPr/>
          <p:nvPr/>
        </p:nvSpPr>
        <p:spPr>
          <a:xfrm>
            <a:off x="4429124" y="2143116"/>
            <a:ext cx="3357586" cy="250033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3-деңгейлік тапсырма</a:t>
            </a:r>
            <a:endParaRPr lang="ru-RU" dirty="0"/>
          </a:p>
        </p:txBody>
      </p:sp>
      <p:sp>
        <p:nvSpPr>
          <p:cNvPr id="175" name="Блок-схема: перфолента 174"/>
          <p:cNvSpPr/>
          <p:nvPr/>
        </p:nvSpPr>
        <p:spPr>
          <a:xfrm>
            <a:off x="428596" y="2428868"/>
            <a:ext cx="2857520" cy="230487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2-деңгейлік тапсырма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4104E-6 L 0.50886 -0.01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0001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00113" y="3429000"/>
            <a:ext cx="16462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4" descr="0050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56100" y="3357563"/>
            <a:ext cx="666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 descr="000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2571750"/>
            <a:ext cx="52228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6" descr="0015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572264" y="1643050"/>
            <a:ext cx="1603375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7" descr="0018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620000" y="785794"/>
            <a:ext cx="15240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8" descr="0022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2627313" y="5300663"/>
            <a:ext cx="1052512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9" descr="0026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4572000" y="2143125"/>
            <a:ext cx="1547813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0" descr="0042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239000" y="4860925"/>
            <a:ext cx="19050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11" descr="0046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0" y="4333875"/>
            <a:ext cx="19050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12" descr="0008"/>
          <p:cNvPicPr>
            <a:picLocks noChangeAspect="1" noChangeArrowheads="1" noCrop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7858148" y="3500438"/>
            <a:ext cx="1047750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Picture 13" descr="0013"/>
          <p:cNvPicPr>
            <a:picLocks noChangeAspect="1" noChangeArrowheads="1" noCrop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3643313" y="2143125"/>
            <a:ext cx="1739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14" descr="0013"/>
          <p:cNvPicPr>
            <a:picLocks noChangeAspect="1" noChangeArrowheads="1" noCrop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3286125" y="1714500"/>
            <a:ext cx="1295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2" name="Picture 15" descr="0001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19250" y="4076700"/>
            <a:ext cx="16462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3" name="Picture 16" descr="0008"/>
          <p:cNvPicPr>
            <a:picLocks noChangeAspect="1" noChangeArrowheads="1" noCrop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5715000" y="2643188"/>
            <a:ext cx="1047750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4" name="Picture 17" descr="0016"/>
          <p:cNvPicPr>
            <a:picLocks noChangeAspect="1" noChangeArrowheads="1" noCrop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 flipH="1">
            <a:off x="7524750" y="1412875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5" name="Picture 18" descr="0016"/>
          <p:cNvPicPr>
            <a:picLocks noChangeAspect="1" noChangeArrowheads="1" noCrop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 flipH="1">
            <a:off x="2124075" y="3068638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6" name="Picture 19" descr="0016"/>
          <p:cNvPicPr>
            <a:picLocks noChangeAspect="1" noChangeArrowheads="1" noCrop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0" y="1628775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7" name="Picture 7" descr="z"/>
          <p:cNvPicPr>
            <a:picLocks noChangeAspect="1" noChangeArrowheads="1" noCrop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-357188" y="2071688"/>
            <a:ext cx="2143126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8" name="Picture 9" descr="bestgif_narod_ru_9260"/>
          <p:cNvPicPr>
            <a:picLocks noChangeAspect="1" noChangeArrowheads="1" noCrop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7143750" y="4143375"/>
            <a:ext cx="1643063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Вертикальный свиток 23"/>
          <p:cNvSpPr/>
          <p:nvPr/>
        </p:nvSpPr>
        <p:spPr>
          <a:xfrm>
            <a:off x="714375" y="0"/>
            <a:ext cx="7072313" cy="6858000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27670" name="Picture 17" descr="0016"/>
          <p:cNvPicPr>
            <a:picLocks noChangeAspect="1" noChangeArrowheads="1" noCrop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 flipH="1">
            <a:off x="0" y="357188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1" name="Picture 17" descr="0016"/>
          <p:cNvPicPr>
            <a:picLocks noChangeAspect="1" noChangeArrowheads="1" noCrop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 flipH="1">
            <a:off x="7715250" y="214313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1643063" y="1071563"/>
            <a:ext cx="52863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eaLnBrk="0" hangingPunct="0">
              <a:tabLst>
                <a:tab pos="457200" algn="l"/>
              </a:tabLst>
            </a:pPr>
            <a:r>
              <a:rPr lang="kk-KZ" sz="2800" b="1">
                <a:cs typeface="Times New Roman" pitchFamily="18" charset="0"/>
              </a:rPr>
              <a:t>* Жәй</a:t>
            </a:r>
            <a:r>
              <a:rPr lang="en-US" sz="2800" b="1">
                <a:cs typeface="Times New Roman" pitchFamily="18" charset="0"/>
              </a:rPr>
              <a:t> </a:t>
            </a:r>
            <a:r>
              <a:rPr lang="kk-KZ" sz="2800" b="1">
                <a:cs typeface="Times New Roman" pitchFamily="18" charset="0"/>
              </a:rPr>
              <a:t>көзге көрінбейді,</a:t>
            </a:r>
            <a:endParaRPr lang="ru-RU" sz="2800" b="1"/>
          </a:p>
          <a:p>
            <a:pPr eaLnBrk="0" hangingPunct="0">
              <a:tabLst>
                <a:tab pos="457200" algn="l"/>
              </a:tabLst>
            </a:pPr>
            <a:r>
              <a:rPr lang="kk-KZ" sz="2800" b="1">
                <a:cs typeface="Times New Roman" pitchFamily="18" charset="0"/>
              </a:rPr>
              <a:t>     қозғалуға ерінбейді. Ол не? </a:t>
            </a:r>
            <a:endParaRPr lang="kk-KZ" sz="2800" b="1"/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2143125" y="2071688"/>
            <a:ext cx="450056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tabLst>
                <a:tab pos="457200" algn="l"/>
              </a:tabLst>
            </a:pPr>
            <a:r>
              <a:rPr lang="kk-KZ" sz="2800" b="1">
                <a:cs typeface="Times New Roman" pitchFamily="18" charset="0"/>
              </a:rPr>
              <a:t>*Теректегі алма қай кезде гүлдейді? </a:t>
            </a:r>
            <a:endParaRPr lang="ru-RU" sz="2800" b="1"/>
          </a:p>
          <a:p>
            <a:pPr algn="just" eaLnBrk="0" hangingPunct="0">
              <a:tabLst>
                <a:tab pos="457200" algn="l"/>
              </a:tabLst>
            </a:pPr>
            <a:r>
              <a:rPr lang="kk-KZ" sz="2800" b="1">
                <a:cs typeface="Times New Roman" pitchFamily="18" charset="0"/>
              </a:rPr>
              <a:t>*Көк шарфты суға салса не болады? </a:t>
            </a:r>
            <a:endParaRPr lang="kk-KZ" sz="2800" b="1"/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2214563" y="3857625"/>
            <a:ext cx="46434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1257300" algn="l"/>
              </a:tabLst>
            </a:pPr>
            <a:r>
              <a:rPr lang="kk-KZ" sz="2800" b="1" dirty="0">
                <a:cs typeface="Times New Roman" pitchFamily="18" charset="0"/>
              </a:rPr>
              <a:t>*Жоғалмайды ешқашан,</a:t>
            </a:r>
            <a:endParaRPr lang="ru-RU" sz="2800" b="1" dirty="0"/>
          </a:p>
          <a:p>
            <a:pPr eaLnBrk="0" hangingPunct="0">
              <a:tabLst>
                <a:tab pos="1257300" algn="l"/>
              </a:tabLst>
            </a:pPr>
            <a:r>
              <a:rPr lang="kk-KZ" sz="2800" b="1" dirty="0">
                <a:cs typeface="Times New Roman" pitchFamily="18" charset="0"/>
              </a:rPr>
              <a:t>Түрлендірсек егер де.</a:t>
            </a:r>
            <a:endParaRPr lang="ru-RU" sz="2800" b="1" dirty="0"/>
          </a:p>
          <a:p>
            <a:pPr eaLnBrk="0" hangingPunct="0">
              <a:tabLst>
                <a:tab pos="1257300" algn="l"/>
              </a:tabLst>
            </a:pPr>
            <a:r>
              <a:rPr lang="kk-KZ" sz="2800" b="1" dirty="0">
                <a:cs typeface="Times New Roman" pitchFamily="18" charset="0"/>
              </a:rPr>
              <a:t>Басқа күйге ауысқан,</a:t>
            </a:r>
          </a:p>
          <a:p>
            <a:pPr eaLnBrk="0" hangingPunct="0">
              <a:tabLst>
                <a:tab pos="1257300" algn="l"/>
              </a:tabLst>
            </a:pPr>
            <a:r>
              <a:rPr lang="kk-KZ" sz="2800" b="1" dirty="0">
                <a:cs typeface="Times New Roman" pitchFamily="18" charset="0"/>
              </a:rPr>
              <a:t>Жұмыс істейді әрқашан</a:t>
            </a:r>
            <a:r>
              <a:rPr lang="ru-RU" sz="2800" b="1" dirty="0"/>
              <a:t> .</a:t>
            </a:r>
          </a:p>
        </p:txBody>
      </p:sp>
      <p:sp>
        <p:nvSpPr>
          <p:cNvPr id="27675" name="Прямоугольник 26"/>
          <p:cNvSpPr>
            <a:spLocks noChangeArrowheads="1"/>
          </p:cNvSpPr>
          <p:nvPr/>
        </p:nvSpPr>
        <p:spPr bwMode="auto">
          <a:xfrm>
            <a:off x="2214563" y="5715000"/>
            <a:ext cx="43576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 b="1"/>
              <a:t>* Көкке қараған,</a:t>
            </a:r>
          </a:p>
          <a:p>
            <a:r>
              <a:rPr lang="kk-KZ" sz="2800" b="1"/>
              <a:t> жұлдыз санаған</a:t>
            </a:r>
            <a:r>
              <a:rPr lang="kk-KZ" sz="2800" b="1">
                <a:cs typeface="Times New Roman" pitchFamily="18" charset="0"/>
              </a:rPr>
              <a:t> .Ол не? </a:t>
            </a:r>
            <a:endParaRPr lang="ru-RU" sz="2800" b="1"/>
          </a:p>
        </p:txBody>
      </p:sp>
      <p:sp>
        <p:nvSpPr>
          <p:cNvPr id="28" name="Прямоугольник 27"/>
          <p:cNvSpPr/>
          <p:nvPr/>
        </p:nvSpPr>
        <p:spPr>
          <a:xfrm>
            <a:off x="2571736" y="0"/>
            <a:ext cx="450655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Демалыс</a:t>
            </a:r>
            <a:r>
              <a:rPr lang="ru-RU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54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сәті</a:t>
            </a:r>
            <a:endParaRPr lang="ru-RU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J028274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0"/>
            <a:ext cx="2173273" cy="217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857224" y="428604"/>
            <a:ext cx="512127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«Тест"</a:t>
            </a:r>
          </a:p>
        </p:txBody>
      </p:sp>
      <p:sp>
        <p:nvSpPr>
          <p:cNvPr id="2150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57158" y="1357298"/>
            <a:ext cx="8501122" cy="548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None/>
            </a:pPr>
            <a:r>
              <a:rPr lang="kk-KZ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/>
              <a:t>7х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– 31х – 6 = 0 </a:t>
            </a:r>
            <a:r>
              <a:rPr lang="ru-RU" sz="2400" dirty="0" err="1" smtClean="0"/>
              <a:t>теңдеуінің дискриминантын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есептеңіз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А. D=1129;</a:t>
            </a:r>
            <a:r>
              <a:rPr lang="en-US" sz="2400" dirty="0" smtClean="0"/>
              <a:t>	</a:t>
            </a:r>
            <a:r>
              <a:rPr lang="ru-RU" sz="2400" dirty="0" smtClean="0"/>
              <a:t>B.</a:t>
            </a:r>
            <a:r>
              <a:rPr lang="en-US" sz="2400" dirty="0" smtClean="0"/>
              <a:t> D=919;	C. D=793;	D. D=1003.</a:t>
            </a:r>
            <a:endParaRPr lang="ru-RU" sz="2400" dirty="0" smtClean="0"/>
          </a:p>
          <a:p>
            <a:pPr lvl="0"/>
            <a:r>
              <a:rPr lang="ru-RU" sz="2400" dirty="0" err="1" smtClean="0"/>
              <a:t>Берілген</a:t>
            </a:r>
            <a:r>
              <a:rPr lang="ru-RU" sz="2400" dirty="0" smtClean="0"/>
              <a:t> </a:t>
            </a:r>
            <a:r>
              <a:rPr lang="ru-RU" sz="2400" dirty="0" err="1" smtClean="0"/>
              <a:t>теңдеулердің арасынан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келтірілген</a:t>
            </a:r>
            <a:r>
              <a:rPr lang="ru-RU" sz="2400" dirty="0" smtClean="0"/>
              <a:t> квадрат </a:t>
            </a:r>
            <a:r>
              <a:rPr lang="ru-RU" sz="2400" dirty="0" err="1" smtClean="0"/>
              <a:t>теңдеуді көрсетіңдер</a:t>
            </a:r>
            <a:r>
              <a:rPr lang="en-US" sz="2400" dirty="0" smtClean="0"/>
              <a:t>.</a:t>
            </a:r>
            <a:r>
              <a:rPr lang="ru-RU" sz="2400" dirty="0" smtClean="0"/>
              <a:t>А</a:t>
            </a:r>
            <a:r>
              <a:rPr lang="en-US" sz="2400" dirty="0" smtClean="0"/>
              <a:t>. 5x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– 29=0;</a:t>
            </a:r>
            <a:r>
              <a:rPr lang="ru-RU" sz="2400" dirty="0" smtClean="0"/>
              <a:t>В</a:t>
            </a:r>
            <a:r>
              <a:rPr lang="en-US" sz="2400" dirty="0" smtClean="0"/>
              <a:t>. –x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+ 2x – 4.8=0;</a:t>
            </a:r>
            <a:r>
              <a:rPr lang="ru-RU" sz="2400" dirty="0" smtClean="0"/>
              <a:t>С</a:t>
            </a:r>
            <a:r>
              <a:rPr lang="en-US" sz="2400" dirty="0" smtClean="0"/>
              <a:t>.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+ 12x=0;D.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– 0.7x – 0.75=0.</a:t>
            </a:r>
            <a:endParaRPr lang="ru-RU" sz="2400" dirty="0" smtClean="0"/>
          </a:p>
          <a:p>
            <a:pPr lvl="0"/>
            <a:r>
              <a:rPr lang="ru-RU" sz="2400" dirty="0" smtClean="0"/>
              <a:t>3</a:t>
            </a:r>
            <a:r>
              <a:rPr lang="en-US" sz="2400" dirty="0" smtClean="0"/>
              <a:t>x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+ 6.1</a:t>
            </a:r>
            <a:r>
              <a:rPr lang="en-US" sz="2400" dirty="0" smtClean="0"/>
              <a:t>x</a:t>
            </a:r>
            <a:r>
              <a:rPr lang="ru-RU" sz="2400" dirty="0" smtClean="0"/>
              <a:t> – 5.4 = 0 квадрат </a:t>
            </a:r>
            <a:r>
              <a:rPr lang="ru-RU" sz="2400" dirty="0" err="1" smtClean="0"/>
              <a:t>теңдеуін шешіңдер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А.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= -2.7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= 2/3;	C.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=5.4 </a:t>
            </a:r>
            <a:r>
              <a:rPr lang="ru-RU" sz="2400" dirty="0" err="1" smtClean="0"/>
              <a:t>және </a:t>
            </a:r>
            <a:r>
              <a:rPr lang="ru-RU" sz="2400" dirty="0" smtClean="0"/>
              <a:t>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=4/3;</a:t>
            </a:r>
          </a:p>
          <a:p>
            <a:r>
              <a:rPr lang="ru-RU" sz="2400" dirty="0" smtClean="0"/>
              <a:t>B.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=  2.7 </a:t>
            </a:r>
            <a:r>
              <a:rPr lang="ru-RU" sz="2400" dirty="0" err="1" smtClean="0"/>
              <a:t>және </a:t>
            </a:r>
            <a:r>
              <a:rPr lang="ru-RU" sz="2400" dirty="0" smtClean="0"/>
              <a:t>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=-2/3;	D.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=5.4 </a:t>
            </a:r>
            <a:r>
              <a:rPr lang="ru-RU" sz="2400" dirty="0" err="1" smtClean="0"/>
              <a:t>және </a:t>
            </a:r>
            <a:r>
              <a:rPr lang="ru-RU" sz="2400" dirty="0" smtClean="0"/>
              <a:t>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=-4/3.</a:t>
            </a:r>
          </a:p>
          <a:p>
            <a:pPr lvl="0"/>
            <a:r>
              <a:rPr lang="ru-RU" sz="2400" dirty="0" smtClean="0"/>
              <a:t>20х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+ </a:t>
            </a:r>
            <a:r>
              <a:rPr lang="ru-RU" sz="2400" dirty="0" err="1" smtClean="0"/>
              <a:t>х</a:t>
            </a:r>
            <a:r>
              <a:rPr lang="ru-RU" sz="2400" dirty="0" smtClean="0"/>
              <a:t> – 12 = 0 </a:t>
            </a:r>
            <a:r>
              <a:rPr lang="ru-RU" sz="2400" dirty="0" err="1" smtClean="0"/>
              <a:t>теңдеуінің теріс</a:t>
            </a:r>
            <a:r>
              <a:rPr lang="ru-RU" sz="2400" dirty="0" smtClean="0"/>
              <a:t> </a:t>
            </a:r>
            <a:r>
              <a:rPr lang="ru-RU" sz="2400" dirty="0" err="1" smtClean="0"/>
              <a:t>түбірін табыңдар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А. -3/4;	В. -4/5;	С. -3/2;	</a:t>
            </a:r>
            <a:r>
              <a:rPr lang="en-US" sz="2400" dirty="0" smtClean="0"/>
              <a:t>D. -8/5.</a:t>
            </a:r>
            <a:endParaRPr lang="ru-RU" sz="2400" dirty="0" smtClean="0"/>
          </a:p>
          <a:p>
            <a:pPr lvl="0"/>
            <a:r>
              <a:rPr lang="en-US" sz="2400" dirty="0" smtClean="0"/>
              <a:t>4x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– 9=0 </a:t>
            </a:r>
            <a:r>
              <a:rPr lang="ru-RU" sz="2400" dirty="0" err="1" smtClean="0"/>
              <a:t>теңдеуінің коэффиценттері</a:t>
            </a:r>
            <a:r>
              <a:rPr lang="ru-RU" sz="2400" dirty="0" smtClean="0"/>
              <a:t> мен бос </a:t>
            </a:r>
            <a:r>
              <a:rPr lang="ru-RU" sz="2400" dirty="0" err="1" smtClean="0"/>
              <a:t>мүшесін табыңдар</a:t>
            </a:r>
            <a:r>
              <a:rPr lang="en-US" sz="2400" dirty="0" smtClean="0"/>
              <a:t>. </a:t>
            </a:r>
            <a:r>
              <a:rPr lang="ru-RU" sz="2400" dirty="0" smtClean="0"/>
              <a:t>А</a:t>
            </a:r>
            <a:r>
              <a:rPr lang="en-MY" sz="2400" dirty="0" smtClean="0"/>
              <a:t>. </a:t>
            </a:r>
            <a:r>
              <a:rPr lang="en-US" sz="2400" dirty="0" smtClean="0"/>
              <a:t>a=4, b=0, c=9;	B. a=-4, b=0, c=9;	C. a=4, b=0, c=-9;	D. a=4, b=1, c=9.</a:t>
            </a:r>
            <a:endParaRPr lang="ru-RU" sz="2400" dirty="0"/>
          </a:p>
        </p:txBody>
      </p:sp>
    </p:spTree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WordArt 6"/>
          <p:cNvSpPr>
            <a:spLocks noChangeArrowheads="1" noChangeShapeType="1" noTextEdit="1"/>
          </p:cNvSpPr>
          <p:nvPr/>
        </p:nvSpPr>
        <p:spPr bwMode="auto">
          <a:xfrm rot="-1633415">
            <a:off x="2124075" y="476250"/>
            <a:ext cx="6445250" cy="266382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Жарайсыңдар!</a:t>
            </a:r>
          </a:p>
        </p:txBody>
      </p:sp>
      <p:pic>
        <p:nvPicPr>
          <p:cNvPr id="325640" name="Picture 8" descr="AG00373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243263"/>
            <a:ext cx="4343400" cy="361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5641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WordArt 6"/>
          <p:cNvSpPr>
            <a:spLocks noChangeArrowheads="1" noChangeShapeType="1" noTextEdit="1"/>
          </p:cNvSpPr>
          <p:nvPr/>
        </p:nvSpPr>
        <p:spPr bwMode="auto">
          <a:xfrm rot="-1193099">
            <a:off x="611188" y="-458788"/>
            <a:ext cx="4641850" cy="2663826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Жарайсыңдар!</a:t>
            </a:r>
          </a:p>
        </p:txBody>
      </p:sp>
      <p:pic>
        <p:nvPicPr>
          <p:cNvPr id="26631" name="Picture 7" descr="1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500438"/>
            <a:ext cx="3529013" cy="257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3256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20" repeatCount="5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564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324</Words>
  <PresentationFormat>Экран (4:3)</PresentationFormat>
  <Paragraphs>76</Paragraphs>
  <Slides>10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2016-01-20T12:00:12Z</dcterms:created>
  <dcterms:modified xsi:type="dcterms:W3CDTF">2016-01-21T02:57:12Z</dcterms:modified>
</cp:coreProperties>
</file>